
<file path=[Content_Types].xml><?xml version="1.0" encoding="utf-8"?>
<Types xmlns="http://schemas.openxmlformats.org/package/2006/content-types">
  <Default Extension="emf" ContentType="image/x-emf"/>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
  </p:notesMasterIdLst>
  <p:sldIdLst>
    <p:sldId id="256" r:id="rId2"/>
  </p:sldIdLst>
  <p:sldSz cx="20104100" cy="20104100"/>
  <p:notesSz cx="20104100" cy="201041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015"/>
    <p:restoredTop sz="94830"/>
  </p:normalViewPr>
  <p:slideViewPr>
    <p:cSldViewPr>
      <p:cViewPr>
        <p:scale>
          <a:sx n="71" d="100"/>
          <a:sy n="71" d="100"/>
        </p:scale>
        <p:origin x="864" y="14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8712200" cy="10080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11387138" y="0"/>
            <a:ext cx="8712200" cy="1008063"/>
          </a:xfrm>
          <a:prstGeom prst="rect">
            <a:avLst/>
          </a:prstGeom>
        </p:spPr>
        <p:txBody>
          <a:bodyPr vert="horz" lIns="91440" tIns="45720" rIns="91440" bIns="45720" rtlCol="0"/>
          <a:lstStyle>
            <a:lvl1pPr algn="r">
              <a:defRPr sz="1200"/>
            </a:lvl1pPr>
          </a:lstStyle>
          <a:p>
            <a:fld id="{5F0EB1D6-08B4-2C47-A06D-DF9A94EF8658}" type="datetimeFigureOut">
              <a:rPr lang="en-US" smtClean="0"/>
              <a:t>2/18/26</a:t>
            </a:fld>
            <a:endParaRPr lang="en-US"/>
          </a:p>
        </p:txBody>
      </p:sp>
      <p:sp>
        <p:nvSpPr>
          <p:cNvPr id="4" name="Slide Image Placeholder 3"/>
          <p:cNvSpPr>
            <a:spLocks noGrp="1" noRot="1" noChangeAspect="1"/>
          </p:cNvSpPr>
          <p:nvPr>
            <p:ph type="sldImg" idx="2"/>
          </p:nvPr>
        </p:nvSpPr>
        <p:spPr>
          <a:xfrm>
            <a:off x="6659563" y="2513013"/>
            <a:ext cx="6784975" cy="67849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2009775" y="9675813"/>
            <a:ext cx="16084550" cy="79152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9096038"/>
            <a:ext cx="8712200" cy="100806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11387138" y="19096038"/>
            <a:ext cx="8712200" cy="1008062"/>
          </a:xfrm>
          <a:prstGeom prst="rect">
            <a:avLst/>
          </a:prstGeom>
        </p:spPr>
        <p:txBody>
          <a:bodyPr vert="horz" lIns="91440" tIns="45720" rIns="91440" bIns="45720" rtlCol="0" anchor="b"/>
          <a:lstStyle>
            <a:lvl1pPr algn="r">
              <a:defRPr sz="1200"/>
            </a:lvl1pPr>
          </a:lstStyle>
          <a:p>
            <a:fld id="{04580424-68B9-2840-B44F-D2745B7E68EE}" type="slidenum">
              <a:rPr lang="en-US" smtClean="0"/>
              <a:t>‹#›</a:t>
            </a:fld>
            <a:endParaRPr lang="en-US"/>
          </a:p>
        </p:txBody>
      </p:sp>
    </p:spTree>
    <p:extLst>
      <p:ext uri="{BB962C8B-B14F-4D97-AF65-F5344CB8AC3E}">
        <p14:creationId xmlns:p14="http://schemas.microsoft.com/office/powerpoint/2010/main" val="23290221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04580424-68B9-2840-B44F-D2745B7E68EE}" type="slidenum">
              <a:rPr lang="en-US" smtClean="0"/>
              <a:t>1</a:t>
            </a:fld>
            <a:endParaRPr lang="en-US"/>
          </a:p>
        </p:txBody>
      </p:sp>
    </p:spTree>
    <p:extLst>
      <p:ext uri="{BB962C8B-B14F-4D97-AF65-F5344CB8AC3E}">
        <p14:creationId xmlns:p14="http://schemas.microsoft.com/office/powerpoint/2010/main" val="82118499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507807" y="6232271"/>
            <a:ext cx="17088486" cy="4221861"/>
          </a:xfrm>
          <a:prstGeom prst="rect">
            <a:avLst/>
          </a:prstGeom>
        </p:spPr>
        <p:txBody>
          <a:bodyPr wrap="square" lIns="0" tIns="0" rIns="0" bIns="0">
            <a:spAutoFit/>
          </a:bodyPr>
          <a:lstStyle>
            <a:lvl1pPr>
              <a:defRPr sz="4800" b="0" i="0">
                <a:solidFill>
                  <a:schemeClr val="tx1"/>
                </a:solidFill>
                <a:latin typeface="Times New Roman"/>
                <a:cs typeface="Times New Roman"/>
              </a:defRPr>
            </a:lvl1pPr>
          </a:lstStyle>
          <a:p>
            <a:endParaRPr/>
          </a:p>
        </p:txBody>
      </p:sp>
      <p:sp>
        <p:nvSpPr>
          <p:cNvPr id="3" name="Holder 3"/>
          <p:cNvSpPr>
            <a:spLocks noGrp="1"/>
          </p:cNvSpPr>
          <p:nvPr>
            <p:ph type="subTitle" idx="4"/>
          </p:nvPr>
        </p:nvSpPr>
        <p:spPr>
          <a:xfrm>
            <a:off x="3015615" y="11258296"/>
            <a:ext cx="14072870" cy="502602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2/18/26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0" i="0">
                <a:solidFill>
                  <a:schemeClr val="tx1"/>
                </a:solidFill>
                <a:latin typeface="Times New Roman"/>
                <a:cs typeface="Times New Roman"/>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2/18/26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0" i="0">
                <a:solidFill>
                  <a:schemeClr val="tx1"/>
                </a:solidFill>
                <a:latin typeface="Times New Roman"/>
                <a:cs typeface="Times New Roman"/>
              </a:defRPr>
            </a:lvl1pPr>
          </a:lstStyle>
          <a:p>
            <a:endParaRPr/>
          </a:p>
        </p:txBody>
      </p:sp>
      <p:sp>
        <p:nvSpPr>
          <p:cNvPr id="3" name="Holder 3"/>
          <p:cNvSpPr>
            <a:spLocks noGrp="1"/>
          </p:cNvSpPr>
          <p:nvPr>
            <p:ph sz="half" idx="2"/>
          </p:nvPr>
        </p:nvSpPr>
        <p:spPr>
          <a:xfrm>
            <a:off x="1005205" y="4623943"/>
            <a:ext cx="8745284" cy="13268707"/>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10353611" y="4623943"/>
            <a:ext cx="8745284" cy="13268707"/>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2/18/26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4800" b="0" i="0">
                <a:solidFill>
                  <a:schemeClr val="tx1"/>
                </a:solidFill>
                <a:latin typeface="Times New Roman"/>
                <a:cs typeface="Times New Roman"/>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2/18/26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2/18/26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bg object 16"/>
          <p:cNvSpPr/>
          <p:nvPr/>
        </p:nvSpPr>
        <p:spPr>
          <a:xfrm>
            <a:off x="0" y="-1"/>
            <a:ext cx="20104100" cy="20104100"/>
          </a:xfrm>
          <a:custGeom>
            <a:avLst/>
            <a:gdLst/>
            <a:ahLst/>
            <a:cxnLst/>
            <a:rect l="l" t="t" r="r" b="b"/>
            <a:pathLst>
              <a:path w="20104100" h="20104100">
                <a:moveTo>
                  <a:pt x="20104099" y="0"/>
                </a:moveTo>
                <a:lnTo>
                  <a:pt x="0" y="0"/>
                </a:lnTo>
                <a:lnTo>
                  <a:pt x="0" y="20104099"/>
                </a:lnTo>
                <a:lnTo>
                  <a:pt x="20104099" y="20104099"/>
                </a:lnTo>
                <a:lnTo>
                  <a:pt x="20104099" y="0"/>
                </a:lnTo>
                <a:close/>
              </a:path>
            </a:pathLst>
          </a:custGeom>
          <a:solidFill>
            <a:srgbClr val="9CA9EB">
              <a:alpha val="54116"/>
            </a:srgbClr>
          </a:solidFill>
        </p:spPr>
        <p:txBody>
          <a:bodyPr wrap="square" lIns="0" tIns="0" rIns="0" bIns="0" rtlCol="0"/>
          <a:lstStyle/>
          <a:p>
            <a:endParaRPr/>
          </a:p>
        </p:txBody>
      </p:sp>
      <p:sp>
        <p:nvSpPr>
          <p:cNvPr id="17" name="bg object 17"/>
          <p:cNvSpPr/>
          <p:nvPr/>
        </p:nvSpPr>
        <p:spPr>
          <a:xfrm>
            <a:off x="116607" y="378411"/>
            <a:ext cx="19876135" cy="2660650"/>
          </a:xfrm>
          <a:custGeom>
            <a:avLst/>
            <a:gdLst/>
            <a:ahLst/>
            <a:cxnLst/>
            <a:rect l="l" t="t" r="r" b="b"/>
            <a:pathLst>
              <a:path w="19876135" h="2660650">
                <a:moveTo>
                  <a:pt x="19875643" y="0"/>
                </a:moveTo>
                <a:lnTo>
                  <a:pt x="0" y="0"/>
                </a:lnTo>
                <a:lnTo>
                  <a:pt x="0" y="2660556"/>
                </a:lnTo>
                <a:lnTo>
                  <a:pt x="19875643" y="2660556"/>
                </a:lnTo>
                <a:lnTo>
                  <a:pt x="19875643" y="0"/>
                </a:lnTo>
                <a:close/>
              </a:path>
            </a:pathLst>
          </a:custGeom>
          <a:solidFill>
            <a:srgbClr val="FFFFFF"/>
          </a:solidFill>
        </p:spPr>
        <p:txBody>
          <a:bodyPr wrap="square" lIns="0" tIns="0" rIns="0" bIns="0" rtlCol="0"/>
          <a:lstStyle/>
          <a:p>
            <a:endParaRPr/>
          </a:p>
        </p:txBody>
      </p:sp>
      <p:sp>
        <p:nvSpPr>
          <p:cNvPr id="18" name="bg object 18"/>
          <p:cNvSpPr/>
          <p:nvPr/>
        </p:nvSpPr>
        <p:spPr>
          <a:xfrm>
            <a:off x="116607" y="378411"/>
            <a:ext cx="19876135" cy="2660650"/>
          </a:xfrm>
          <a:custGeom>
            <a:avLst/>
            <a:gdLst/>
            <a:ahLst/>
            <a:cxnLst/>
            <a:rect l="l" t="t" r="r" b="b"/>
            <a:pathLst>
              <a:path w="19876135" h="2660650">
                <a:moveTo>
                  <a:pt x="0" y="2660556"/>
                </a:moveTo>
                <a:lnTo>
                  <a:pt x="19875643" y="2660556"/>
                </a:lnTo>
                <a:lnTo>
                  <a:pt x="19875643" y="0"/>
                </a:lnTo>
                <a:lnTo>
                  <a:pt x="0" y="0"/>
                </a:lnTo>
                <a:lnTo>
                  <a:pt x="0" y="2660556"/>
                </a:lnTo>
                <a:close/>
              </a:path>
            </a:pathLst>
          </a:custGeom>
          <a:ln w="6345">
            <a:solidFill>
              <a:srgbClr val="172C51"/>
            </a:solidFill>
          </a:ln>
        </p:spPr>
        <p:txBody>
          <a:bodyPr wrap="square" lIns="0" tIns="0" rIns="0" bIns="0" rtlCol="0"/>
          <a:lstStyle/>
          <a:p>
            <a:endParaRPr/>
          </a:p>
        </p:txBody>
      </p:sp>
      <p:sp>
        <p:nvSpPr>
          <p:cNvPr id="2" name="Holder 2"/>
          <p:cNvSpPr>
            <a:spLocks noGrp="1"/>
          </p:cNvSpPr>
          <p:nvPr>
            <p:ph type="title"/>
          </p:nvPr>
        </p:nvSpPr>
        <p:spPr>
          <a:xfrm>
            <a:off x="769253" y="438531"/>
            <a:ext cx="18565593" cy="1414145"/>
          </a:xfrm>
          <a:prstGeom prst="rect">
            <a:avLst/>
          </a:prstGeom>
        </p:spPr>
        <p:txBody>
          <a:bodyPr wrap="square" lIns="0" tIns="0" rIns="0" bIns="0">
            <a:spAutoFit/>
          </a:bodyPr>
          <a:lstStyle>
            <a:lvl1pPr>
              <a:defRPr sz="4800" b="0" i="0">
                <a:solidFill>
                  <a:schemeClr val="tx1"/>
                </a:solidFill>
                <a:latin typeface="Times New Roman"/>
                <a:cs typeface="Times New Roman"/>
              </a:defRPr>
            </a:lvl1pPr>
          </a:lstStyle>
          <a:p>
            <a:endParaRPr/>
          </a:p>
        </p:txBody>
      </p:sp>
      <p:sp>
        <p:nvSpPr>
          <p:cNvPr id="3" name="Holder 3"/>
          <p:cNvSpPr>
            <a:spLocks noGrp="1"/>
          </p:cNvSpPr>
          <p:nvPr>
            <p:ph type="body" idx="1"/>
          </p:nvPr>
        </p:nvSpPr>
        <p:spPr>
          <a:xfrm>
            <a:off x="1005205" y="4623943"/>
            <a:ext cx="18093690" cy="13268707"/>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6835394" y="18696814"/>
            <a:ext cx="6433312" cy="100520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1005205" y="18696814"/>
            <a:ext cx="4623943" cy="100520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2/18/26</a:t>
            </a:fld>
            <a:endParaRPr lang="en-US"/>
          </a:p>
        </p:txBody>
      </p:sp>
      <p:sp>
        <p:nvSpPr>
          <p:cNvPr id="6" name="Holder 6"/>
          <p:cNvSpPr>
            <a:spLocks noGrp="1"/>
          </p:cNvSpPr>
          <p:nvPr>
            <p:ph type="sldNum" sz="quarter" idx="7"/>
          </p:nvPr>
        </p:nvSpPr>
        <p:spPr>
          <a:xfrm>
            <a:off x="14474953" y="18696814"/>
            <a:ext cx="4623943" cy="100520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emf"/><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emf"/><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txBox="1"/>
          <p:nvPr/>
        </p:nvSpPr>
        <p:spPr>
          <a:xfrm>
            <a:off x="13731138" y="16904895"/>
            <a:ext cx="6263640" cy="415925"/>
          </a:xfrm>
          <a:prstGeom prst="rect">
            <a:avLst/>
          </a:prstGeom>
          <a:solidFill>
            <a:srgbClr val="000000"/>
          </a:solidFill>
          <a:ln w="3175">
            <a:solidFill>
              <a:srgbClr val="000000"/>
            </a:solidFill>
          </a:ln>
        </p:spPr>
        <p:txBody>
          <a:bodyPr vert="horz" wrap="square" lIns="0" tIns="91440" rIns="0" bIns="0" rtlCol="0">
            <a:spAutoFit/>
          </a:bodyPr>
          <a:lstStyle/>
          <a:p>
            <a:pPr marL="414655">
              <a:lnSpc>
                <a:spcPct val="100000"/>
              </a:lnSpc>
              <a:spcBef>
                <a:spcPts val="720"/>
              </a:spcBef>
            </a:pPr>
            <a:r>
              <a:rPr sz="1950" b="1" dirty="0">
                <a:solidFill>
                  <a:srgbClr val="FFFFFF"/>
                </a:solidFill>
                <a:latin typeface="Georgia"/>
                <a:cs typeface="Georgia"/>
              </a:rPr>
              <a:t>ACKNOWLEDGEMENTS</a:t>
            </a:r>
            <a:r>
              <a:rPr sz="1950" b="1" spc="195" dirty="0">
                <a:solidFill>
                  <a:srgbClr val="FFFFFF"/>
                </a:solidFill>
                <a:latin typeface="Georgia"/>
                <a:cs typeface="Georgia"/>
              </a:rPr>
              <a:t> </a:t>
            </a:r>
            <a:r>
              <a:rPr sz="1950" b="1" dirty="0">
                <a:solidFill>
                  <a:srgbClr val="FFFFFF"/>
                </a:solidFill>
                <a:latin typeface="Georgia"/>
                <a:cs typeface="Georgia"/>
              </a:rPr>
              <a:t>&amp;</a:t>
            </a:r>
            <a:r>
              <a:rPr sz="1950" b="1" spc="245" dirty="0">
                <a:solidFill>
                  <a:srgbClr val="FFFFFF"/>
                </a:solidFill>
                <a:latin typeface="Georgia"/>
                <a:cs typeface="Georgia"/>
              </a:rPr>
              <a:t> </a:t>
            </a:r>
            <a:r>
              <a:rPr sz="1950" b="1" spc="-10" dirty="0">
                <a:solidFill>
                  <a:srgbClr val="FFFFFF"/>
                </a:solidFill>
                <a:latin typeface="Georgia"/>
                <a:cs typeface="Georgia"/>
              </a:rPr>
              <a:t>REFERENCES</a:t>
            </a:r>
            <a:endParaRPr sz="1950">
              <a:latin typeface="Georgia"/>
              <a:cs typeface="Georgia"/>
            </a:endParaRPr>
          </a:p>
        </p:txBody>
      </p:sp>
      <p:sp>
        <p:nvSpPr>
          <p:cNvPr id="3" name="object 3"/>
          <p:cNvSpPr txBox="1"/>
          <p:nvPr/>
        </p:nvSpPr>
        <p:spPr>
          <a:xfrm>
            <a:off x="13731138" y="17317384"/>
            <a:ext cx="6263640" cy="2510790"/>
          </a:xfrm>
          <a:prstGeom prst="rect">
            <a:avLst/>
          </a:prstGeom>
          <a:solidFill>
            <a:srgbClr val="FFFFFF"/>
          </a:solidFill>
        </p:spPr>
        <p:txBody>
          <a:bodyPr vert="horz" wrap="square" lIns="0" tIns="109855" rIns="0" bIns="0" rtlCol="0">
            <a:spAutoFit/>
          </a:bodyPr>
          <a:lstStyle/>
          <a:p>
            <a:pPr>
              <a:lnSpc>
                <a:spcPct val="100000"/>
              </a:lnSpc>
              <a:spcBef>
                <a:spcPts val="865"/>
              </a:spcBef>
            </a:pPr>
            <a:endParaRPr sz="1000" dirty="0">
              <a:latin typeface="Times New Roman"/>
              <a:cs typeface="Times New Roman"/>
            </a:endParaRPr>
          </a:p>
          <a:p>
            <a:pPr marL="118745">
              <a:lnSpc>
                <a:spcPct val="100000"/>
              </a:lnSpc>
              <a:spcBef>
                <a:spcPts val="5"/>
              </a:spcBef>
            </a:pPr>
            <a:r>
              <a:rPr sz="1000" u="sng" spc="-10" dirty="0">
                <a:uFill>
                  <a:solidFill>
                    <a:srgbClr val="000000"/>
                  </a:solidFill>
                </a:uFill>
                <a:latin typeface="Times New Roman"/>
                <a:cs typeface="Times New Roman"/>
              </a:rPr>
              <a:t>References</a:t>
            </a:r>
            <a:endParaRPr sz="1000" dirty="0">
              <a:latin typeface="Times New Roman"/>
              <a:cs typeface="Times New Roman"/>
            </a:endParaRPr>
          </a:p>
          <a:p>
            <a:pPr marL="252095" indent="-133350">
              <a:lnSpc>
                <a:spcPct val="100000"/>
              </a:lnSpc>
              <a:spcBef>
                <a:spcPts val="484"/>
              </a:spcBef>
              <a:buAutoNum type="arabicPeriod"/>
              <a:tabLst>
                <a:tab pos="252095" algn="l"/>
              </a:tabLst>
            </a:pPr>
            <a:r>
              <a:rPr sz="1000" dirty="0">
                <a:latin typeface="Times New Roman"/>
                <a:cs typeface="Times New Roman"/>
              </a:rPr>
              <a:t>Karim,</a:t>
            </a:r>
            <a:r>
              <a:rPr sz="1000" spc="30" dirty="0">
                <a:latin typeface="Times New Roman"/>
                <a:cs typeface="Times New Roman"/>
              </a:rPr>
              <a:t> </a:t>
            </a:r>
            <a:r>
              <a:rPr sz="1000" dirty="0">
                <a:latin typeface="Times New Roman"/>
                <a:cs typeface="Times New Roman"/>
              </a:rPr>
              <a:t>A.</a:t>
            </a:r>
            <a:r>
              <a:rPr sz="1000" spc="35" dirty="0">
                <a:latin typeface="Times New Roman"/>
                <a:cs typeface="Times New Roman"/>
              </a:rPr>
              <a:t> </a:t>
            </a:r>
            <a:r>
              <a:rPr sz="1000" dirty="0">
                <a:latin typeface="Times New Roman"/>
                <a:cs typeface="Times New Roman"/>
              </a:rPr>
              <a:t>et</a:t>
            </a:r>
            <a:r>
              <a:rPr sz="1000" spc="30" dirty="0">
                <a:latin typeface="Times New Roman"/>
                <a:cs typeface="Times New Roman"/>
              </a:rPr>
              <a:t> </a:t>
            </a:r>
            <a:r>
              <a:rPr sz="1000" dirty="0">
                <a:latin typeface="Times New Roman"/>
                <a:cs typeface="Times New Roman"/>
              </a:rPr>
              <a:t>al.</a:t>
            </a:r>
            <a:r>
              <a:rPr sz="1000" spc="35" dirty="0">
                <a:latin typeface="Times New Roman"/>
                <a:cs typeface="Times New Roman"/>
              </a:rPr>
              <a:t> </a:t>
            </a:r>
            <a:r>
              <a:rPr sz="1000" dirty="0">
                <a:latin typeface="Times New Roman"/>
                <a:cs typeface="Times New Roman"/>
              </a:rPr>
              <a:t>Duration</a:t>
            </a:r>
            <a:r>
              <a:rPr sz="1000" spc="50" dirty="0">
                <a:latin typeface="Times New Roman"/>
                <a:cs typeface="Times New Roman"/>
              </a:rPr>
              <a:t> </a:t>
            </a:r>
            <a:r>
              <a:rPr sz="1000" dirty="0">
                <a:latin typeface="Times New Roman"/>
                <a:cs typeface="Times New Roman"/>
              </a:rPr>
              <a:t>of</a:t>
            </a:r>
            <a:r>
              <a:rPr sz="1000" spc="45" dirty="0">
                <a:latin typeface="Times New Roman"/>
                <a:cs typeface="Times New Roman"/>
              </a:rPr>
              <a:t> </a:t>
            </a:r>
            <a:r>
              <a:rPr sz="1000" dirty="0">
                <a:latin typeface="Times New Roman"/>
                <a:cs typeface="Times New Roman"/>
              </a:rPr>
              <a:t>Time</a:t>
            </a:r>
            <a:r>
              <a:rPr sz="1000" spc="45" dirty="0">
                <a:latin typeface="Times New Roman"/>
                <a:cs typeface="Times New Roman"/>
              </a:rPr>
              <a:t> </a:t>
            </a:r>
            <a:r>
              <a:rPr sz="1000" dirty="0">
                <a:latin typeface="Times New Roman"/>
                <a:cs typeface="Times New Roman"/>
              </a:rPr>
              <a:t>CD4/CD8</a:t>
            </a:r>
            <a:r>
              <a:rPr sz="1000" spc="35" dirty="0">
                <a:latin typeface="Times New Roman"/>
                <a:cs typeface="Times New Roman"/>
              </a:rPr>
              <a:t> </a:t>
            </a:r>
            <a:r>
              <a:rPr sz="1000" dirty="0">
                <a:latin typeface="Times New Roman"/>
                <a:cs typeface="Times New Roman"/>
              </a:rPr>
              <a:t>Ratio</a:t>
            </a:r>
            <a:r>
              <a:rPr sz="1000" spc="45" dirty="0">
                <a:latin typeface="Times New Roman"/>
                <a:cs typeface="Times New Roman"/>
              </a:rPr>
              <a:t> </a:t>
            </a:r>
            <a:r>
              <a:rPr sz="1000" dirty="0">
                <a:latin typeface="Times New Roman"/>
                <a:cs typeface="Times New Roman"/>
              </a:rPr>
              <a:t>is</a:t>
            </a:r>
            <a:r>
              <a:rPr sz="1000" spc="45" dirty="0">
                <a:latin typeface="Times New Roman"/>
                <a:cs typeface="Times New Roman"/>
              </a:rPr>
              <a:t> </a:t>
            </a:r>
            <a:r>
              <a:rPr sz="1000" dirty="0">
                <a:latin typeface="Times New Roman"/>
                <a:cs typeface="Times New Roman"/>
              </a:rPr>
              <a:t>Below</a:t>
            </a:r>
            <a:r>
              <a:rPr sz="1000" spc="40" dirty="0">
                <a:latin typeface="Times New Roman"/>
                <a:cs typeface="Times New Roman"/>
              </a:rPr>
              <a:t> </a:t>
            </a:r>
            <a:r>
              <a:rPr sz="1000" dirty="0">
                <a:latin typeface="Times New Roman"/>
                <a:cs typeface="Times New Roman"/>
              </a:rPr>
              <a:t>0.5</a:t>
            </a:r>
            <a:r>
              <a:rPr sz="1000" spc="35" dirty="0">
                <a:latin typeface="Times New Roman"/>
                <a:cs typeface="Times New Roman"/>
              </a:rPr>
              <a:t> </a:t>
            </a:r>
            <a:r>
              <a:rPr sz="1000" dirty="0">
                <a:latin typeface="Times New Roman"/>
                <a:cs typeface="Times New Roman"/>
              </a:rPr>
              <a:t>is</a:t>
            </a:r>
            <a:r>
              <a:rPr sz="1000" spc="40" dirty="0">
                <a:latin typeface="Times New Roman"/>
                <a:cs typeface="Times New Roman"/>
              </a:rPr>
              <a:t> </a:t>
            </a:r>
            <a:r>
              <a:rPr sz="1000" dirty="0">
                <a:latin typeface="Times New Roman"/>
                <a:cs typeface="Times New Roman"/>
              </a:rPr>
              <a:t>Associated</a:t>
            </a:r>
            <a:r>
              <a:rPr sz="1000" spc="15" dirty="0">
                <a:latin typeface="Times New Roman"/>
                <a:cs typeface="Times New Roman"/>
              </a:rPr>
              <a:t> </a:t>
            </a:r>
            <a:r>
              <a:rPr sz="1000" dirty="0">
                <a:latin typeface="Times New Roman"/>
                <a:cs typeface="Times New Roman"/>
              </a:rPr>
              <a:t>with</a:t>
            </a:r>
            <a:r>
              <a:rPr sz="1000" spc="35" dirty="0">
                <a:latin typeface="Times New Roman"/>
                <a:cs typeface="Times New Roman"/>
              </a:rPr>
              <a:t> </a:t>
            </a:r>
            <a:r>
              <a:rPr sz="1000" dirty="0">
                <a:latin typeface="Times New Roman"/>
                <a:cs typeface="Times New Roman"/>
              </a:rPr>
              <a:t>Progression</a:t>
            </a:r>
            <a:r>
              <a:rPr sz="1000" spc="45" dirty="0">
                <a:latin typeface="Times New Roman"/>
                <a:cs typeface="Times New Roman"/>
              </a:rPr>
              <a:t> </a:t>
            </a:r>
            <a:r>
              <a:rPr sz="1000" dirty="0">
                <a:latin typeface="Times New Roman"/>
                <a:cs typeface="Times New Roman"/>
              </a:rPr>
              <a:t>to</a:t>
            </a:r>
            <a:r>
              <a:rPr sz="1000" spc="45" dirty="0">
                <a:latin typeface="Times New Roman"/>
                <a:cs typeface="Times New Roman"/>
              </a:rPr>
              <a:t> </a:t>
            </a:r>
            <a:r>
              <a:rPr sz="1000" dirty="0">
                <a:latin typeface="Times New Roman"/>
                <a:cs typeface="Times New Roman"/>
              </a:rPr>
              <a:t>Anal</a:t>
            </a:r>
            <a:r>
              <a:rPr sz="1000" spc="15" dirty="0">
                <a:latin typeface="Times New Roman"/>
                <a:cs typeface="Times New Roman"/>
              </a:rPr>
              <a:t> </a:t>
            </a:r>
            <a:r>
              <a:rPr sz="1000" dirty="0">
                <a:latin typeface="Times New Roman"/>
                <a:cs typeface="Times New Roman"/>
              </a:rPr>
              <a:t>Cancer</a:t>
            </a:r>
            <a:r>
              <a:rPr sz="1000" spc="25" dirty="0">
                <a:latin typeface="Times New Roman"/>
                <a:cs typeface="Times New Roman"/>
              </a:rPr>
              <a:t> </a:t>
            </a:r>
            <a:r>
              <a:rPr sz="1000" spc="-25" dirty="0">
                <a:latin typeface="Times New Roman"/>
                <a:cs typeface="Times New Roman"/>
              </a:rPr>
              <a:t>in</a:t>
            </a:r>
            <a:endParaRPr sz="1000" dirty="0">
              <a:latin typeface="Times New Roman"/>
              <a:cs typeface="Times New Roman"/>
            </a:endParaRPr>
          </a:p>
          <a:p>
            <a:pPr marL="118745">
              <a:lnSpc>
                <a:spcPct val="100000"/>
              </a:lnSpc>
            </a:pPr>
            <a:r>
              <a:rPr sz="1000" dirty="0">
                <a:latin typeface="Times New Roman"/>
                <a:cs typeface="Times New Roman"/>
              </a:rPr>
              <a:t>Patients</a:t>
            </a:r>
            <a:r>
              <a:rPr sz="1000" spc="-10" dirty="0">
                <a:latin typeface="Times New Roman"/>
                <a:cs typeface="Times New Roman"/>
              </a:rPr>
              <a:t> </a:t>
            </a:r>
            <a:r>
              <a:rPr sz="1000" dirty="0">
                <a:latin typeface="Times New Roman"/>
                <a:cs typeface="Times New Roman"/>
              </a:rPr>
              <a:t>with</a:t>
            </a:r>
            <a:r>
              <a:rPr sz="1000" spc="-5" dirty="0">
                <a:latin typeface="Times New Roman"/>
                <a:cs typeface="Times New Roman"/>
              </a:rPr>
              <a:t> </a:t>
            </a:r>
            <a:r>
              <a:rPr sz="1000" dirty="0">
                <a:latin typeface="Times New Roman"/>
                <a:cs typeface="Times New Roman"/>
              </a:rPr>
              <a:t>HIV</a:t>
            </a:r>
            <a:r>
              <a:rPr sz="1000" spc="-10" dirty="0">
                <a:latin typeface="Times New Roman"/>
                <a:cs typeface="Times New Roman"/>
              </a:rPr>
              <a:t> </a:t>
            </a:r>
            <a:r>
              <a:rPr sz="1000" dirty="0">
                <a:latin typeface="Times New Roman"/>
                <a:cs typeface="Times New Roman"/>
              </a:rPr>
              <a:t>and </a:t>
            </a:r>
            <a:r>
              <a:rPr sz="1000" spc="-10" dirty="0">
                <a:latin typeface="Times New Roman"/>
                <a:cs typeface="Times New Roman"/>
              </a:rPr>
              <a:t>High-</a:t>
            </a:r>
            <a:r>
              <a:rPr sz="1000" dirty="0">
                <a:latin typeface="Times New Roman"/>
                <a:cs typeface="Times New Roman"/>
              </a:rPr>
              <a:t>Grade</a:t>
            </a:r>
            <a:r>
              <a:rPr sz="1000" spc="15" dirty="0">
                <a:latin typeface="Times New Roman"/>
                <a:cs typeface="Times New Roman"/>
              </a:rPr>
              <a:t> </a:t>
            </a:r>
            <a:r>
              <a:rPr sz="1000" spc="-10" dirty="0">
                <a:latin typeface="Times New Roman"/>
                <a:cs typeface="Times New Roman"/>
              </a:rPr>
              <a:t>Dysplasia.</a:t>
            </a:r>
            <a:r>
              <a:rPr sz="1000" spc="-55" dirty="0">
                <a:latin typeface="Times New Roman"/>
                <a:cs typeface="Times New Roman"/>
              </a:rPr>
              <a:t> </a:t>
            </a:r>
            <a:r>
              <a:rPr sz="1000" dirty="0">
                <a:latin typeface="Times New Roman"/>
                <a:cs typeface="Times New Roman"/>
              </a:rPr>
              <a:t>Ann</a:t>
            </a:r>
            <a:r>
              <a:rPr sz="1000" spc="-15" dirty="0">
                <a:latin typeface="Times New Roman"/>
                <a:cs typeface="Times New Roman"/>
              </a:rPr>
              <a:t> </a:t>
            </a:r>
            <a:r>
              <a:rPr sz="1000" dirty="0">
                <a:latin typeface="Times New Roman"/>
                <a:cs typeface="Times New Roman"/>
              </a:rPr>
              <a:t>Surg</a:t>
            </a:r>
            <a:r>
              <a:rPr sz="1000" spc="-25" dirty="0">
                <a:latin typeface="Times New Roman"/>
                <a:cs typeface="Times New Roman"/>
              </a:rPr>
              <a:t> </a:t>
            </a:r>
            <a:r>
              <a:rPr sz="1000" dirty="0">
                <a:latin typeface="Times New Roman"/>
                <a:cs typeface="Times New Roman"/>
              </a:rPr>
              <a:t>Oncol</a:t>
            </a:r>
            <a:r>
              <a:rPr sz="1000" spc="-5" dirty="0">
                <a:latin typeface="Times New Roman"/>
                <a:cs typeface="Times New Roman"/>
              </a:rPr>
              <a:t> </a:t>
            </a:r>
            <a:r>
              <a:rPr sz="1000" dirty="0">
                <a:latin typeface="Times New Roman"/>
                <a:cs typeface="Times New Roman"/>
              </a:rPr>
              <a:t>(2023)</a:t>
            </a:r>
            <a:r>
              <a:rPr sz="1000" spc="-5" dirty="0">
                <a:latin typeface="Times New Roman"/>
                <a:cs typeface="Times New Roman"/>
              </a:rPr>
              <a:t> </a:t>
            </a:r>
            <a:r>
              <a:rPr sz="1000" spc="-10" dirty="0">
                <a:latin typeface="Times New Roman"/>
                <a:cs typeface="Times New Roman"/>
              </a:rPr>
              <a:t>doi:10.1245/s10434-023-13213-</a:t>
            </a:r>
            <a:r>
              <a:rPr sz="1000" spc="-25" dirty="0">
                <a:latin typeface="Times New Roman"/>
                <a:cs typeface="Times New Roman"/>
              </a:rPr>
              <a:t>z.</a:t>
            </a:r>
            <a:endParaRPr sz="1000" dirty="0">
              <a:latin typeface="Times New Roman"/>
              <a:cs typeface="Times New Roman"/>
            </a:endParaRPr>
          </a:p>
          <a:p>
            <a:pPr marL="118745" marR="103505" indent="127635" algn="just">
              <a:lnSpc>
                <a:spcPct val="100000"/>
              </a:lnSpc>
              <a:spcBef>
                <a:spcPts val="484"/>
              </a:spcBef>
              <a:buAutoNum type="arabicPeriod" startAt="2"/>
              <a:tabLst>
                <a:tab pos="246379" algn="l"/>
              </a:tabLst>
            </a:pPr>
            <a:r>
              <a:rPr sz="1000" dirty="0">
                <a:latin typeface="Times New Roman"/>
                <a:cs typeface="Times New Roman"/>
              </a:rPr>
              <a:t>Stem,</a:t>
            </a:r>
            <a:r>
              <a:rPr sz="1000" spc="-25" dirty="0">
                <a:latin typeface="Times New Roman"/>
                <a:cs typeface="Times New Roman"/>
              </a:rPr>
              <a:t> </a:t>
            </a:r>
            <a:r>
              <a:rPr sz="1000" dirty="0">
                <a:latin typeface="Times New Roman"/>
                <a:cs typeface="Times New Roman"/>
              </a:rPr>
              <a:t>J.,</a:t>
            </a:r>
            <a:r>
              <a:rPr sz="1000" spc="-15" dirty="0">
                <a:latin typeface="Times New Roman"/>
                <a:cs typeface="Times New Roman"/>
              </a:rPr>
              <a:t> </a:t>
            </a:r>
            <a:r>
              <a:rPr sz="1000" spc="-20" dirty="0">
                <a:latin typeface="Times New Roman"/>
                <a:cs typeface="Times New Roman"/>
              </a:rPr>
              <a:t>Yang,</a:t>
            </a:r>
            <a:r>
              <a:rPr sz="1000" spc="-5" dirty="0">
                <a:latin typeface="Times New Roman"/>
                <a:cs typeface="Times New Roman"/>
              </a:rPr>
              <a:t> </a:t>
            </a:r>
            <a:r>
              <a:rPr sz="1000" dirty="0">
                <a:latin typeface="Times New Roman"/>
                <a:cs typeface="Times New Roman"/>
              </a:rPr>
              <a:t>Q.,</a:t>
            </a:r>
            <a:r>
              <a:rPr sz="1000" spc="-15" dirty="0">
                <a:latin typeface="Times New Roman"/>
                <a:cs typeface="Times New Roman"/>
              </a:rPr>
              <a:t> </a:t>
            </a:r>
            <a:r>
              <a:rPr sz="1000" dirty="0">
                <a:latin typeface="Times New Roman"/>
                <a:cs typeface="Times New Roman"/>
              </a:rPr>
              <a:t>Carchman,</a:t>
            </a:r>
            <a:r>
              <a:rPr sz="1000" spc="-15" dirty="0">
                <a:latin typeface="Times New Roman"/>
                <a:cs typeface="Times New Roman"/>
              </a:rPr>
              <a:t> </a:t>
            </a:r>
            <a:r>
              <a:rPr sz="1000" dirty="0">
                <a:latin typeface="Times New Roman"/>
                <a:cs typeface="Times New Roman"/>
              </a:rPr>
              <a:t>E.,</a:t>
            </a:r>
            <a:r>
              <a:rPr sz="1000" spc="-10" dirty="0">
                <a:latin typeface="Times New Roman"/>
                <a:cs typeface="Times New Roman"/>
              </a:rPr>
              <a:t> Striker,</a:t>
            </a:r>
            <a:r>
              <a:rPr sz="1000" spc="-5" dirty="0">
                <a:latin typeface="Times New Roman"/>
                <a:cs typeface="Times New Roman"/>
              </a:rPr>
              <a:t> </a:t>
            </a:r>
            <a:r>
              <a:rPr sz="1000" dirty="0">
                <a:latin typeface="Times New Roman"/>
                <a:cs typeface="Times New Roman"/>
              </a:rPr>
              <a:t>R.</a:t>
            </a:r>
            <a:r>
              <a:rPr sz="1000" spc="-15" dirty="0">
                <a:latin typeface="Times New Roman"/>
                <a:cs typeface="Times New Roman"/>
              </a:rPr>
              <a:t> </a:t>
            </a:r>
            <a:r>
              <a:rPr sz="1000" dirty="0">
                <a:latin typeface="Times New Roman"/>
                <a:cs typeface="Times New Roman"/>
              </a:rPr>
              <a:t>&amp;</a:t>
            </a:r>
            <a:r>
              <a:rPr sz="1000" spc="-25" dirty="0">
                <a:latin typeface="Times New Roman"/>
                <a:cs typeface="Times New Roman"/>
              </a:rPr>
              <a:t> </a:t>
            </a:r>
            <a:r>
              <a:rPr sz="1000" dirty="0">
                <a:latin typeface="Times New Roman"/>
                <a:cs typeface="Times New Roman"/>
              </a:rPr>
              <a:t>Sanger,</a:t>
            </a:r>
            <a:r>
              <a:rPr sz="1000" spc="-15" dirty="0">
                <a:latin typeface="Times New Roman"/>
                <a:cs typeface="Times New Roman"/>
              </a:rPr>
              <a:t> </a:t>
            </a:r>
            <a:r>
              <a:rPr sz="1000" dirty="0">
                <a:latin typeface="Times New Roman"/>
                <a:cs typeface="Times New Roman"/>
              </a:rPr>
              <a:t>C.</a:t>
            </a:r>
            <a:r>
              <a:rPr sz="1000" spc="-15" dirty="0">
                <a:latin typeface="Times New Roman"/>
                <a:cs typeface="Times New Roman"/>
              </a:rPr>
              <a:t> </a:t>
            </a:r>
            <a:r>
              <a:rPr sz="1000" dirty="0">
                <a:latin typeface="Times New Roman"/>
                <a:cs typeface="Times New Roman"/>
              </a:rPr>
              <a:t>B.</a:t>
            </a:r>
            <a:r>
              <a:rPr sz="1000" spc="-10" dirty="0">
                <a:latin typeface="Times New Roman"/>
                <a:cs typeface="Times New Roman"/>
              </a:rPr>
              <a:t> </a:t>
            </a:r>
            <a:r>
              <a:rPr sz="1000" dirty="0">
                <a:latin typeface="Times New Roman"/>
                <a:cs typeface="Times New Roman"/>
              </a:rPr>
              <a:t>Do</a:t>
            </a:r>
            <a:r>
              <a:rPr sz="1000" spc="-5" dirty="0">
                <a:latin typeface="Times New Roman"/>
                <a:cs typeface="Times New Roman"/>
              </a:rPr>
              <a:t> </a:t>
            </a:r>
            <a:r>
              <a:rPr sz="1000" dirty="0">
                <a:latin typeface="Times New Roman"/>
                <a:cs typeface="Times New Roman"/>
              </a:rPr>
              <a:t>immune</a:t>
            </a:r>
            <a:r>
              <a:rPr sz="1000" spc="-5" dirty="0">
                <a:latin typeface="Times New Roman"/>
                <a:cs typeface="Times New Roman"/>
              </a:rPr>
              <a:t> </a:t>
            </a:r>
            <a:r>
              <a:rPr sz="1000" dirty="0">
                <a:latin typeface="Times New Roman"/>
                <a:cs typeface="Times New Roman"/>
              </a:rPr>
              <a:t>inflammatory markers</a:t>
            </a:r>
            <a:r>
              <a:rPr sz="1000" spc="-5" dirty="0">
                <a:latin typeface="Times New Roman"/>
                <a:cs typeface="Times New Roman"/>
              </a:rPr>
              <a:t> </a:t>
            </a:r>
            <a:r>
              <a:rPr sz="1000" dirty="0">
                <a:latin typeface="Times New Roman"/>
                <a:cs typeface="Times New Roman"/>
              </a:rPr>
              <a:t>correlate</a:t>
            </a:r>
            <a:r>
              <a:rPr sz="1000" spc="-5" dirty="0">
                <a:latin typeface="Times New Roman"/>
                <a:cs typeface="Times New Roman"/>
              </a:rPr>
              <a:t> </a:t>
            </a:r>
            <a:r>
              <a:rPr sz="1000" dirty="0">
                <a:latin typeface="Times New Roman"/>
                <a:cs typeface="Times New Roman"/>
              </a:rPr>
              <a:t>with</a:t>
            </a:r>
            <a:r>
              <a:rPr sz="1000" spc="-10" dirty="0">
                <a:latin typeface="Times New Roman"/>
                <a:cs typeface="Times New Roman"/>
              </a:rPr>
              <a:t> </a:t>
            </a:r>
            <a:r>
              <a:rPr sz="1000" spc="-20" dirty="0">
                <a:latin typeface="Times New Roman"/>
                <a:cs typeface="Times New Roman"/>
              </a:rPr>
              <a:t>anal </a:t>
            </a:r>
            <a:r>
              <a:rPr sz="1000" dirty="0">
                <a:latin typeface="Times New Roman"/>
                <a:cs typeface="Times New Roman"/>
              </a:rPr>
              <a:t>dysplasia</a:t>
            </a:r>
            <a:r>
              <a:rPr sz="1000" spc="-20" dirty="0">
                <a:latin typeface="Times New Roman"/>
                <a:cs typeface="Times New Roman"/>
              </a:rPr>
              <a:t> </a:t>
            </a:r>
            <a:r>
              <a:rPr sz="1000" dirty="0">
                <a:latin typeface="Times New Roman"/>
                <a:cs typeface="Times New Roman"/>
              </a:rPr>
              <a:t>and</a:t>
            </a:r>
            <a:r>
              <a:rPr sz="1000" spc="-15" dirty="0">
                <a:latin typeface="Times New Roman"/>
                <a:cs typeface="Times New Roman"/>
              </a:rPr>
              <a:t> </a:t>
            </a:r>
            <a:r>
              <a:rPr sz="1000" dirty="0">
                <a:latin typeface="Times New Roman"/>
                <a:cs typeface="Times New Roman"/>
              </a:rPr>
              <a:t>anal</a:t>
            </a:r>
            <a:r>
              <a:rPr sz="1000" spc="-15" dirty="0">
                <a:latin typeface="Times New Roman"/>
                <a:cs typeface="Times New Roman"/>
              </a:rPr>
              <a:t> </a:t>
            </a:r>
            <a:r>
              <a:rPr sz="1000" dirty="0">
                <a:latin typeface="Times New Roman"/>
                <a:cs typeface="Times New Roman"/>
              </a:rPr>
              <a:t>cancer</a:t>
            </a:r>
            <a:r>
              <a:rPr sz="1000" spc="-35" dirty="0">
                <a:latin typeface="Times New Roman"/>
                <a:cs typeface="Times New Roman"/>
              </a:rPr>
              <a:t> </a:t>
            </a:r>
            <a:r>
              <a:rPr sz="1000" dirty="0">
                <a:latin typeface="Times New Roman"/>
                <a:cs typeface="Times New Roman"/>
              </a:rPr>
              <a:t>risk</a:t>
            </a:r>
            <a:r>
              <a:rPr sz="1000" spc="-40" dirty="0">
                <a:latin typeface="Times New Roman"/>
                <a:cs typeface="Times New Roman"/>
              </a:rPr>
              <a:t> </a:t>
            </a:r>
            <a:r>
              <a:rPr sz="1000" dirty="0">
                <a:latin typeface="Times New Roman"/>
                <a:cs typeface="Times New Roman"/>
              </a:rPr>
              <a:t>in</a:t>
            </a:r>
            <a:r>
              <a:rPr sz="1000" spc="-10" dirty="0">
                <a:latin typeface="Times New Roman"/>
                <a:cs typeface="Times New Roman"/>
              </a:rPr>
              <a:t> </a:t>
            </a:r>
            <a:r>
              <a:rPr sz="1000" dirty="0">
                <a:latin typeface="Times New Roman"/>
                <a:cs typeface="Times New Roman"/>
              </a:rPr>
              <a:t>patients</a:t>
            </a:r>
            <a:r>
              <a:rPr sz="1000" spc="-10" dirty="0">
                <a:latin typeface="Times New Roman"/>
                <a:cs typeface="Times New Roman"/>
              </a:rPr>
              <a:t> </a:t>
            </a:r>
            <a:r>
              <a:rPr sz="1000" dirty="0">
                <a:latin typeface="Times New Roman"/>
                <a:cs typeface="Times New Roman"/>
              </a:rPr>
              <a:t>living</a:t>
            </a:r>
            <a:r>
              <a:rPr sz="1000" spc="-30" dirty="0">
                <a:latin typeface="Times New Roman"/>
                <a:cs typeface="Times New Roman"/>
              </a:rPr>
              <a:t> </a:t>
            </a:r>
            <a:r>
              <a:rPr sz="1000" dirty="0">
                <a:latin typeface="Times New Roman"/>
                <a:cs typeface="Times New Roman"/>
              </a:rPr>
              <a:t>with</a:t>
            </a:r>
            <a:r>
              <a:rPr sz="1000" spc="-20" dirty="0">
                <a:latin typeface="Times New Roman"/>
                <a:cs typeface="Times New Roman"/>
              </a:rPr>
              <a:t> </a:t>
            </a:r>
            <a:r>
              <a:rPr sz="1000" dirty="0">
                <a:latin typeface="Times New Roman"/>
                <a:cs typeface="Times New Roman"/>
              </a:rPr>
              <a:t>HIV?</a:t>
            </a:r>
            <a:r>
              <a:rPr sz="1000" spc="-40" dirty="0">
                <a:latin typeface="Times New Roman"/>
                <a:cs typeface="Times New Roman"/>
              </a:rPr>
              <a:t> </a:t>
            </a:r>
            <a:r>
              <a:rPr sz="1000" dirty="0">
                <a:latin typeface="Times New Roman"/>
                <a:cs typeface="Times New Roman"/>
              </a:rPr>
              <a:t>Int</a:t>
            </a:r>
            <a:r>
              <a:rPr sz="1000" spc="-20" dirty="0">
                <a:latin typeface="Times New Roman"/>
                <a:cs typeface="Times New Roman"/>
              </a:rPr>
              <a:t> </a:t>
            </a:r>
            <a:r>
              <a:rPr sz="1000" dirty="0">
                <a:latin typeface="Times New Roman"/>
                <a:cs typeface="Times New Roman"/>
              </a:rPr>
              <a:t>J</a:t>
            </a:r>
            <a:r>
              <a:rPr sz="1000" spc="-20" dirty="0">
                <a:latin typeface="Times New Roman"/>
                <a:cs typeface="Times New Roman"/>
              </a:rPr>
              <a:t> </a:t>
            </a:r>
            <a:r>
              <a:rPr sz="1000" dirty="0">
                <a:latin typeface="Times New Roman"/>
                <a:cs typeface="Times New Roman"/>
              </a:rPr>
              <a:t>Colorectal</a:t>
            </a:r>
            <a:r>
              <a:rPr sz="1000" spc="-35" dirty="0">
                <a:latin typeface="Times New Roman"/>
                <a:cs typeface="Times New Roman"/>
              </a:rPr>
              <a:t> </a:t>
            </a:r>
            <a:r>
              <a:rPr sz="1000" dirty="0">
                <a:latin typeface="Times New Roman"/>
                <a:cs typeface="Times New Roman"/>
              </a:rPr>
              <a:t>Dis</a:t>
            </a:r>
            <a:r>
              <a:rPr sz="1000" spc="-35" dirty="0">
                <a:latin typeface="Times New Roman"/>
                <a:cs typeface="Times New Roman"/>
              </a:rPr>
              <a:t> </a:t>
            </a:r>
            <a:r>
              <a:rPr sz="1000" dirty="0">
                <a:latin typeface="Times New Roman"/>
                <a:cs typeface="Times New Roman"/>
              </a:rPr>
              <a:t>37,</a:t>
            </a:r>
            <a:r>
              <a:rPr sz="1000" spc="-20" dirty="0">
                <a:latin typeface="Times New Roman"/>
                <a:cs typeface="Times New Roman"/>
              </a:rPr>
              <a:t> </a:t>
            </a:r>
            <a:r>
              <a:rPr sz="1000" dirty="0">
                <a:latin typeface="Times New Roman"/>
                <a:cs typeface="Times New Roman"/>
              </a:rPr>
              <a:t>983–988</a:t>
            </a:r>
            <a:r>
              <a:rPr sz="1000" spc="-35" dirty="0">
                <a:latin typeface="Times New Roman"/>
                <a:cs typeface="Times New Roman"/>
              </a:rPr>
              <a:t> </a:t>
            </a:r>
            <a:r>
              <a:rPr sz="1000" spc="-10" dirty="0">
                <a:latin typeface="Times New Roman"/>
                <a:cs typeface="Times New Roman"/>
              </a:rPr>
              <a:t>(2022).</a:t>
            </a:r>
            <a:endParaRPr sz="1000" dirty="0">
              <a:latin typeface="Times New Roman"/>
              <a:cs typeface="Times New Roman"/>
            </a:endParaRPr>
          </a:p>
          <a:p>
            <a:pPr marL="118745" marR="101600" indent="132715" algn="just">
              <a:lnSpc>
                <a:spcPct val="100000"/>
              </a:lnSpc>
              <a:spcBef>
                <a:spcPts val="525"/>
              </a:spcBef>
              <a:buAutoNum type="arabicPeriod" startAt="2"/>
              <a:tabLst>
                <a:tab pos="251460" algn="l"/>
              </a:tabLst>
            </a:pPr>
            <a:r>
              <a:rPr sz="1000" dirty="0">
                <a:latin typeface="Times New Roman"/>
                <a:cs typeface="Times New Roman"/>
              </a:rPr>
              <a:t>Sanger,</a:t>
            </a:r>
            <a:r>
              <a:rPr sz="1000" spc="20" dirty="0">
                <a:latin typeface="Times New Roman"/>
                <a:cs typeface="Times New Roman"/>
              </a:rPr>
              <a:t> </a:t>
            </a:r>
            <a:r>
              <a:rPr sz="1000" dirty="0">
                <a:latin typeface="Times New Roman"/>
                <a:cs typeface="Times New Roman"/>
              </a:rPr>
              <a:t>C.</a:t>
            </a:r>
            <a:r>
              <a:rPr sz="1000" spc="25" dirty="0">
                <a:latin typeface="Times New Roman"/>
                <a:cs typeface="Times New Roman"/>
              </a:rPr>
              <a:t> </a:t>
            </a:r>
            <a:r>
              <a:rPr sz="1000" dirty="0">
                <a:latin typeface="Times New Roman"/>
                <a:cs typeface="Times New Roman"/>
              </a:rPr>
              <a:t>B.</a:t>
            </a:r>
            <a:r>
              <a:rPr sz="1000" spc="25" dirty="0">
                <a:latin typeface="Times New Roman"/>
                <a:cs typeface="Times New Roman"/>
              </a:rPr>
              <a:t> </a:t>
            </a:r>
            <a:r>
              <a:rPr sz="1000" dirty="0">
                <a:latin typeface="Times New Roman"/>
                <a:cs typeface="Times New Roman"/>
              </a:rPr>
              <a:t>et</a:t>
            </a:r>
            <a:r>
              <a:rPr sz="1000" spc="20" dirty="0">
                <a:latin typeface="Times New Roman"/>
                <a:cs typeface="Times New Roman"/>
              </a:rPr>
              <a:t> </a:t>
            </a:r>
            <a:r>
              <a:rPr sz="1000" dirty="0">
                <a:latin typeface="Times New Roman"/>
                <a:cs typeface="Times New Roman"/>
              </a:rPr>
              <a:t>al.</a:t>
            </a:r>
            <a:r>
              <a:rPr sz="1000" spc="25" dirty="0">
                <a:latin typeface="Times New Roman"/>
                <a:cs typeface="Times New Roman"/>
              </a:rPr>
              <a:t> </a:t>
            </a:r>
            <a:r>
              <a:rPr sz="1000" dirty="0">
                <a:latin typeface="Times New Roman"/>
                <a:cs typeface="Times New Roman"/>
              </a:rPr>
              <a:t>Prevalence</a:t>
            </a:r>
            <a:r>
              <a:rPr sz="1000" spc="25" dirty="0">
                <a:latin typeface="Times New Roman"/>
                <a:cs typeface="Times New Roman"/>
              </a:rPr>
              <a:t> </a:t>
            </a:r>
            <a:r>
              <a:rPr sz="1000" dirty="0">
                <a:latin typeface="Times New Roman"/>
                <a:cs typeface="Times New Roman"/>
              </a:rPr>
              <a:t>of</a:t>
            </a:r>
            <a:r>
              <a:rPr sz="1000" spc="30" dirty="0">
                <a:latin typeface="Times New Roman"/>
                <a:cs typeface="Times New Roman"/>
              </a:rPr>
              <a:t> </a:t>
            </a:r>
            <a:r>
              <a:rPr sz="1000" spc="-10" dirty="0">
                <a:latin typeface="Times New Roman"/>
                <a:cs typeface="Times New Roman"/>
              </a:rPr>
              <a:t>High-</a:t>
            </a:r>
            <a:r>
              <a:rPr sz="1000" dirty="0">
                <a:latin typeface="Times New Roman"/>
                <a:cs typeface="Times New Roman"/>
              </a:rPr>
              <a:t>Grade</a:t>
            </a:r>
            <a:r>
              <a:rPr sz="1000" spc="35" dirty="0">
                <a:latin typeface="Times New Roman"/>
                <a:cs typeface="Times New Roman"/>
              </a:rPr>
              <a:t> </a:t>
            </a:r>
            <a:r>
              <a:rPr sz="1000" dirty="0">
                <a:latin typeface="Times New Roman"/>
                <a:cs typeface="Times New Roman"/>
              </a:rPr>
              <a:t>Anal</a:t>
            </a:r>
            <a:r>
              <a:rPr sz="1000" spc="10" dirty="0">
                <a:latin typeface="Times New Roman"/>
                <a:cs typeface="Times New Roman"/>
              </a:rPr>
              <a:t> </a:t>
            </a:r>
            <a:r>
              <a:rPr sz="1000" dirty="0">
                <a:latin typeface="Times New Roman"/>
                <a:cs typeface="Times New Roman"/>
              </a:rPr>
              <a:t>Dysplasia</a:t>
            </a:r>
            <a:r>
              <a:rPr sz="1000" spc="25" dirty="0">
                <a:latin typeface="Times New Roman"/>
                <a:cs typeface="Times New Roman"/>
              </a:rPr>
              <a:t> </a:t>
            </a:r>
            <a:r>
              <a:rPr sz="1000" dirty="0">
                <a:latin typeface="Times New Roman"/>
                <a:cs typeface="Times New Roman"/>
              </a:rPr>
              <a:t>and</a:t>
            </a:r>
            <a:r>
              <a:rPr sz="1000" spc="25" dirty="0">
                <a:latin typeface="Times New Roman"/>
                <a:cs typeface="Times New Roman"/>
              </a:rPr>
              <a:t> </a:t>
            </a:r>
            <a:r>
              <a:rPr sz="1000" dirty="0">
                <a:latin typeface="Times New Roman"/>
                <a:cs typeface="Times New Roman"/>
              </a:rPr>
              <a:t>Anal</a:t>
            </a:r>
            <a:r>
              <a:rPr sz="1000" spc="5" dirty="0">
                <a:latin typeface="Times New Roman"/>
                <a:cs typeface="Times New Roman"/>
              </a:rPr>
              <a:t> </a:t>
            </a:r>
            <a:r>
              <a:rPr sz="1000" dirty="0">
                <a:latin typeface="Times New Roman"/>
                <a:cs typeface="Times New Roman"/>
              </a:rPr>
              <a:t>Cancer</a:t>
            </a:r>
            <a:r>
              <a:rPr sz="1000" spc="10" dirty="0">
                <a:latin typeface="Times New Roman"/>
                <a:cs typeface="Times New Roman"/>
              </a:rPr>
              <a:t> </a:t>
            </a:r>
            <a:r>
              <a:rPr sz="1000" dirty="0">
                <a:latin typeface="Times New Roman"/>
                <a:cs typeface="Times New Roman"/>
              </a:rPr>
              <a:t>In</a:t>
            </a:r>
            <a:r>
              <a:rPr sz="1000" spc="15" dirty="0">
                <a:latin typeface="Times New Roman"/>
                <a:cs typeface="Times New Roman"/>
              </a:rPr>
              <a:t> </a:t>
            </a:r>
            <a:r>
              <a:rPr sz="1000" spc="-10" dirty="0">
                <a:latin typeface="Times New Roman"/>
                <a:cs typeface="Times New Roman"/>
              </a:rPr>
              <a:t>Veterans</a:t>
            </a:r>
            <a:r>
              <a:rPr sz="1000" spc="35" dirty="0">
                <a:latin typeface="Times New Roman"/>
                <a:cs typeface="Times New Roman"/>
              </a:rPr>
              <a:t> </a:t>
            </a:r>
            <a:r>
              <a:rPr sz="1000" dirty="0">
                <a:latin typeface="Times New Roman"/>
                <a:cs typeface="Times New Roman"/>
              </a:rPr>
              <a:t>Living</a:t>
            </a:r>
            <a:r>
              <a:rPr sz="1000" spc="10" dirty="0">
                <a:latin typeface="Times New Roman"/>
                <a:cs typeface="Times New Roman"/>
              </a:rPr>
              <a:t> </a:t>
            </a:r>
            <a:r>
              <a:rPr sz="1000" dirty="0">
                <a:latin typeface="Times New Roman"/>
                <a:cs typeface="Times New Roman"/>
              </a:rPr>
              <a:t>With</a:t>
            </a:r>
            <a:r>
              <a:rPr sz="1000" spc="15" dirty="0">
                <a:latin typeface="Times New Roman"/>
                <a:cs typeface="Times New Roman"/>
              </a:rPr>
              <a:t> </a:t>
            </a:r>
            <a:r>
              <a:rPr sz="1000" dirty="0">
                <a:latin typeface="Times New Roman"/>
                <a:cs typeface="Times New Roman"/>
              </a:rPr>
              <a:t>HIV</a:t>
            </a:r>
            <a:r>
              <a:rPr sz="1000" spc="15" dirty="0">
                <a:latin typeface="Times New Roman"/>
                <a:cs typeface="Times New Roman"/>
              </a:rPr>
              <a:t> </a:t>
            </a:r>
            <a:r>
              <a:rPr sz="1000" spc="-25" dirty="0">
                <a:latin typeface="Times New Roman"/>
                <a:cs typeface="Times New Roman"/>
              </a:rPr>
              <a:t>And </a:t>
            </a:r>
            <a:r>
              <a:rPr sz="1000" dirty="0">
                <a:latin typeface="Times New Roman"/>
                <a:cs typeface="Times New Roman"/>
              </a:rPr>
              <a:t>CD4/CD8</a:t>
            </a:r>
            <a:r>
              <a:rPr sz="1000" spc="95" dirty="0">
                <a:latin typeface="Times New Roman"/>
                <a:cs typeface="Times New Roman"/>
              </a:rPr>
              <a:t> </a:t>
            </a:r>
            <a:r>
              <a:rPr sz="1000" dirty="0">
                <a:latin typeface="Times New Roman"/>
                <a:cs typeface="Times New Roman"/>
              </a:rPr>
              <a:t>Ratio</a:t>
            </a:r>
            <a:r>
              <a:rPr sz="1000" spc="110" dirty="0">
                <a:latin typeface="Times New Roman"/>
                <a:cs typeface="Times New Roman"/>
              </a:rPr>
              <a:t> </a:t>
            </a:r>
            <a:r>
              <a:rPr sz="1000" dirty="0">
                <a:latin typeface="Times New Roman"/>
                <a:cs typeface="Times New Roman"/>
              </a:rPr>
              <a:t>As</a:t>
            </a:r>
            <a:r>
              <a:rPr sz="1000" spc="114" dirty="0">
                <a:latin typeface="Times New Roman"/>
                <a:cs typeface="Times New Roman"/>
              </a:rPr>
              <a:t> </a:t>
            </a:r>
            <a:r>
              <a:rPr sz="1000" dirty="0">
                <a:latin typeface="Times New Roman"/>
                <a:cs typeface="Times New Roman"/>
              </a:rPr>
              <a:t>A</a:t>
            </a:r>
            <a:r>
              <a:rPr sz="1000" spc="40" dirty="0">
                <a:latin typeface="Times New Roman"/>
                <a:cs typeface="Times New Roman"/>
              </a:rPr>
              <a:t> </a:t>
            </a:r>
            <a:r>
              <a:rPr sz="1000" dirty="0">
                <a:latin typeface="Times New Roman"/>
                <a:cs typeface="Times New Roman"/>
              </a:rPr>
              <a:t>Marker</a:t>
            </a:r>
            <a:r>
              <a:rPr sz="1000" spc="85" dirty="0">
                <a:latin typeface="Times New Roman"/>
                <a:cs typeface="Times New Roman"/>
              </a:rPr>
              <a:t> </a:t>
            </a:r>
            <a:r>
              <a:rPr sz="1000" dirty="0">
                <a:latin typeface="Times New Roman"/>
                <a:cs typeface="Times New Roman"/>
              </a:rPr>
              <a:t>For</a:t>
            </a:r>
            <a:r>
              <a:rPr sz="1000" spc="105" dirty="0">
                <a:latin typeface="Times New Roman"/>
                <a:cs typeface="Times New Roman"/>
              </a:rPr>
              <a:t> </a:t>
            </a:r>
            <a:r>
              <a:rPr sz="1000" dirty="0">
                <a:latin typeface="Times New Roman"/>
                <a:cs typeface="Times New Roman"/>
              </a:rPr>
              <a:t>Increased</a:t>
            </a:r>
            <a:r>
              <a:rPr sz="1000" spc="90" dirty="0">
                <a:latin typeface="Times New Roman"/>
                <a:cs typeface="Times New Roman"/>
              </a:rPr>
              <a:t> </a:t>
            </a:r>
            <a:r>
              <a:rPr sz="1000" dirty="0">
                <a:latin typeface="Times New Roman"/>
                <a:cs typeface="Times New Roman"/>
              </a:rPr>
              <a:t>Risk:</a:t>
            </a:r>
            <a:r>
              <a:rPr sz="1000" spc="95" dirty="0">
                <a:latin typeface="Times New Roman"/>
                <a:cs typeface="Times New Roman"/>
              </a:rPr>
              <a:t> </a:t>
            </a:r>
            <a:r>
              <a:rPr sz="1000" dirty="0">
                <a:latin typeface="Times New Roman"/>
                <a:cs typeface="Times New Roman"/>
              </a:rPr>
              <a:t>A</a:t>
            </a:r>
            <a:r>
              <a:rPr sz="1000" spc="45" dirty="0">
                <a:latin typeface="Times New Roman"/>
                <a:cs typeface="Times New Roman"/>
              </a:rPr>
              <a:t> </a:t>
            </a:r>
            <a:r>
              <a:rPr sz="1000" dirty="0">
                <a:latin typeface="Times New Roman"/>
                <a:cs typeface="Times New Roman"/>
              </a:rPr>
              <a:t>Regional</a:t>
            </a:r>
            <a:r>
              <a:rPr sz="1000" spc="100" dirty="0">
                <a:latin typeface="Times New Roman"/>
                <a:cs typeface="Times New Roman"/>
              </a:rPr>
              <a:t> </a:t>
            </a:r>
            <a:r>
              <a:rPr sz="1000" dirty="0">
                <a:latin typeface="Times New Roman"/>
                <a:cs typeface="Times New Roman"/>
              </a:rPr>
              <a:t>Retrospective</a:t>
            </a:r>
            <a:r>
              <a:rPr sz="1000" spc="80" dirty="0">
                <a:latin typeface="Times New Roman"/>
                <a:cs typeface="Times New Roman"/>
              </a:rPr>
              <a:t> </a:t>
            </a:r>
            <a:r>
              <a:rPr sz="1000" dirty="0">
                <a:latin typeface="Times New Roman"/>
                <a:cs typeface="Times New Roman"/>
              </a:rPr>
              <a:t>Cohort</a:t>
            </a:r>
            <a:r>
              <a:rPr sz="1000" spc="90" dirty="0">
                <a:latin typeface="Times New Roman"/>
                <a:cs typeface="Times New Roman"/>
              </a:rPr>
              <a:t> </a:t>
            </a:r>
            <a:r>
              <a:rPr sz="1000" dirty="0">
                <a:latin typeface="Times New Roman"/>
                <a:cs typeface="Times New Roman"/>
              </a:rPr>
              <a:t>Study.</a:t>
            </a:r>
            <a:r>
              <a:rPr sz="1000" spc="100" dirty="0">
                <a:latin typeface="Times New Roman"/>
                <a:cs typeface="Times New Roman"/>
              </a:rPr>
              <a:t> </a:t>
            </a:r>
            <a:r>
              <a:rPr sz="1000" dirty="0">
                <a:latin typeface="Times New Roman"/>
                <a:cs typeface="Times New Roman"/>
              </a:rPr>
              <a:t>Dis</a:t>
            </a:r>
            <a:r>
              <a:rPr sz="1000" spc="90" dirty="0">
                <a:latin typeface="Times New Roman"/>
                <a:cs typeface="Times New Roman"/>
              </a:rPr>
              <a:t> </a:t>
            </a:r>
            <a:r>
              <a:rPr sz="1000" dirty="0">
                <a:latin typeface="Times New Roman"/>
                <a:cs typeface="Times New Roman"/>
              </a:rPr>
              <a:t>Colon</a:t>
            </a:r>
            <a:r>
              <a:rPr sz="1000" spc="90" dirty="0">
                <a:latin typeface="Times New Roman"/>
                <a:cs typeface="Times New Roman"/>
              </a:rPr>
              <a:t> </a:t>
            </a:r>
            <a:r>
              <a:rPr sz="1000" dirty="0">
                <a:latin typeface="Times New Roman"/>
                <a:cs typeface="Times New Roman"/>
              </a:rPr>
              <a:t>Rectum</a:t>
            </a:r>
            <a:r>
              <a:rPr sz="1000" spc="100" dirty="0">
                <a:latin typeface="Times New Roman"/>
                <a:cs typeface="Times New Roman"/>
              </a:rPr>
              <a:t> </a:t>
            </a:r>
            <a:r>
              <a:rPr sz="1000" spc="-25" dirty="0">
                <a:latin typeface="Times New Roman"/>
                <a:cs typeface="Times New Roman"/>
              </a:rPr>
              <a:t>64, </a:t>
            </a:r>
            <a:r>
              <a:rPr sz="1000" spc="-10" dirty="0">
                <a:latin typeface="Times New Roman"/>
                <a:cs typeface="Times New Roman"/>
              </a:rPr>
              <a:t>805–811</a:t>
            </a:r>
            <a:r>
              <a:rPr sz="1000" spc="5" dirty="0">
                <a:latin typeface="Times New Roman"/>
                <a:cs typeface="Times New Roman"/>
              </a:rPr>
              <a:t> </a:t>
            </a:r>
            <a:r>
              <a:rPr sz="1000" spc="-10" dirty="0">
                <a:latin typeface="Times New Roman"/>
                <a:cs typeface="Times New Roman"/>
              </a:rPr>
              <a:t>(2021).</a:t>
            </a:r>
            <a:endParaRPr sz="1000" dirty="0">
              <a:latin typeface="Times New Roman"/>
              <a:cs typeface="Times New Roman"/>
            </a:endParaRPr>
          </a:p>
          <a:p>
            <a:pPr marL="118745" marR="102870" indent="125730" algn="just">
              <a:lnSpc>
                <a:spcPct val="100000"/>
              </a:lnSpc>
              <a:spcBef>
                <a:spcPts val="484"/>
              </a:spcBef>
              <a:buAutoNum type="arabicPeriod" startAt="2"/>
              <a:tabLst>
                <a:tab pos="244475" algn="l"/>
              </a:tabLst>
            </a:pPr>
            <a:r>
              <a:rPr sz="1000" dirty="0">
                <a:latin typeface="Times New Roman"/>
                <a:cs typeface="Times New Roman"/>
              </a:rPr>
              <a:t>Diamond,</a:t>
            </a:r>
            <a:r>
              <a:rPr sz="1000" spc="-15" dirty="0">
                <a:latin typeface="Times New Roman"/>
                <a:cs typeface="Times New Roman"/>
              </a:rPr>
              <a:t> </a:t>
            </a:r>
            <a:r>
              <a:rPr sz="1000" dirty="0">
                <a:latin typeface="Times New Roman"/>
                <a:cs typeface="Times New Roman"/>
              </a:rPr>
              <a:t>C.,</a:t>
            </a:r>
            <a:r>
              <a:rPr sz="1000" spc="-20" dirty="0">
                <a:latin typeface="Times New Roman"/>
                <a:cs typeface="Times New Roman"/>
              </a:rPr>
              <a:t> Taylor, </a:t>
            </a:r>
            <a:r>
              <a:rPr sz="1000" spc="-30" dirty="0">
                <a:latin typeface="Times New Roman"/>
                <a:cs typeface="Times New Roman"/>
              </a:rPr>
              <a:t>T.</a:t>
            </a:r>
            <a:r>
              <a:rPr sz="1000" spc="-15" dirty="0">
                <a:latin typeface="Times New Roman"/>
                <a:cs typeface="Times New Roman"/>
              </a:rPr>
              <a:t> </a:t>
            </a:r>
            <a:r>
              <a:rPr sz="1000" dirty="0">
                <a:latin typeface="Times New Roman"/>
                <a:cs typeface="Times New Roman"/>
              </a:rPr>
              <a:t>H.,</a:t>
            </a:r>
            <a:r>
              <a:rPr sz="1000" spc="-20" dirty="0">
                <a:latin typeface="Times New Roman"/>
                <a:cs typeface="Times New Roman"/>
              </a:rPr>
              <a:t> </a:t>
            </a:r>
            <a:r>
              <a:rPr sz="1000" dirty="0">
                <a:latin typeface="Times New Roman"/>
                <a:cs typeface="Times New Roman"/>
              </a:rPr>
              <a:t>Aboumrad,</a:t>
            </a:r>
            <a:r>
              <a:rPr sz="1000" spc="-20" dirty="0">
                <a:latin typeface="Times New Roman"/>
                <a:cs typeface="Times New Roman"/>
              </a:rPr>
              <a:t> T.,</a:t>
            </a:r>
            <a:r>
              <a:rPr sz="1000" spc="-15" dirty="0">
                <a:latin typeface="Times New Roman"/>
                <a:cs typeface="Times New Roman"/>
              </a:rPr>
              <a:t> </a:t>
            </a:r>
            <a:r>
              <a:rPr sz="1000" dirty="0">
                <a:latin typeface="Times New Roman"/>
                <a:cs typeface="Times New Roman"/>
              </a:rPr>
              <a:t>Bringman,</a:t>
            </a:r>
            <a:r>
              <a:rPr sz="1000" spc="-15" dirty="0">
                <a:latin typeface="Times New Roman"/>
                <a:cs typeface="Times New Roman"/>
              </a:rPr>
              <a:t> </a:t>
            </a:r>
            <a:r>
              <a:rPr sz="1000" dirty="0">
                <a:latin typeface="Times New Roman"/>
                <a:cs typeface="Times New Roman"/>
              </a:rPr>
              <a:t>D.</a:t>
            </a:r>
            <a:r>
              <a:rPr sz="1000" spc="-15" dirty="0">
                <a:latin typeface="Times New Roman"/>
                <a:cs typeface="Times New Roman"/>
              </a:rPr>
              <a:t> </a:t>
            </a:r>
            <a:r>
              <a:rPr sz="1000" dirty="0">
                <a:latin typeface="Times New Roman"/>
                <a:cs typeface="Times New Roman"/>
              </a:rPr>
              <a:t>&amp;</a:t>
            </a:r>
            <a:r>
              <a:rPr sz="1000" spc="-30" dirty="0">
                <a:latin typeface="Times New Roman"/>
                <a:cs typeface="Times New Roman"/>
              </a:rPr>
              <a:t> </a:t>
            </a:r>
            <a:r>
              <a:rPr sz="1000" spc="-10" dirty="0">
                <a:latin typeface="Times New Roman"/>
                <a:cs typeface="Times New Roman"/>
              </a:rPr>
              <a:t>Anton-Culver,</a:t>
            </a:r>
            <a:r>
              <a:rPr sz="1000" dirty="0">
                <a:latin typeface="Times New Roman"/>
                <a:cs typeface="Times New Roman"/>
              </a:rPr>
              <a:t> H.</a:t>
            </a:r>
            <a:r>
              <a:rPr sz="1000" spc="-20" dirty="0">
                <a:latin typeface="Times New Roman"/>
                <a:cs typeface="Times New Roman"/>
              </a:rPr>
              <a:t> </a:t>
            </a:r>
            <a:r>
              <a:rPr sz="1000" spc="-10" dirty="0">
                <a:latin typeface="Times New Roman"/>
                <a:cs typeface="Times New Roman"/>
              </a:rPr>
              <a:t>Increased</a:t>
            </a:r>
            <a:r>
              <a:rPr sz="1000" spc="-30" dirty="0">
                <a:latin typeface="Times New Roman"/>
                <a:cs typeface="Times New Roman"/>
              </a:rPr>
              <a:t> </a:t>
            </a:r>
            <a:r>
              <a:rPr sz="1000" spc="-10" dirty="0">
                <a:latin typeface="Times New Roman"/>
                <a:cs typeface="Times New Roman"/>
              </a:rPr>
              <a:t>Incidence</a:t>
            </a:r>
            <a:r>
              <a:rPr sz="1000" spc="-35" dirty="0">
                <a:latin typeface="Times New Roman"/>
                <a:cs typeface="Times New Roman"/>
              </a:rPr>
              <a:t> </a:t>
            </a:r>
            <a:r>
              <a:rPr sz="1000" dirty="0">
                <a:latin typeface="Times New Roman"/>
                <a:cs typeface="Times New Roman"/>
              </a:rPr>
              <a:t>of</a:t>
            </a:r>
            <a:r>
              <a:rPr sz="1000" spc="-10" dirty="0">
                <a:latin typeface="Times New Roman"/>
                <a:cs typeface="Times New Roman"/>
              </a:rPr>
              <a:t> </a:t>
            </a:r>
            <a:r>
              <a:rPr sz="1000" dirty="0">
                <a:latin typeface="Times New Roman"/>
                <a:cs typeface="Times New Roman"/>
              </a:rPr>
              <a:t>Squamous</a:t>
            </a:r>
            <a:r>
              <a:rPr sz="1000" spc="-30" dirty="0">
                <a:latin typeface="Times New Roman"/>
                <a:cs typeface="Times New Roman"/>
              </a:rPr>
              <a:t> </a:t>
            </a:r>
            <a:r>
              <a:rPr sz="1000" spc="-20" dirty="0">
                <a:latin typeface="Times New Roman"/>
                <a:cs typeface="Times New Roman"/>
              </a:rPr>
              <a:t>Cell </a:t>
            </a:r>
            <a:r>
              <a:rPr sz="1000" dirty="0">
                <a:latin typeface="Times New Roman"/>
                <a:cs typeface="Times New Roman"/>
              </a:rPr>
              <a:t>Anal</a:t>
            </a:r>
            <a:r>
              <a:rPr sz="1000" spc="145" dirty="0">
                <a:latin typeface="Times New Roman"/>
                <a:cs typeface="Times New Roman"/>
              </a:rPr>
              <a:t> </a:t>
            </a:r>
            <a:r>
              <a:rPr sz="1000" dirty="0">
                <a:latin typeface="Times New Roman"/>
                <a:cs typeface="Times New Roman"/>
              </a:rPr>
              <a:t>Cancer</a:t>
            </a:r>
            <a:r>
              <a:rPr sz="1000" spc="150" dirty="0">
                <a:latin typeface="Times New Roman"/>
                <a:cs typeface="Times New Roman"/>
              </a:rPr>
              <a:t> </a:t>
            </a:r>
            <a:r>
              <a:rPr sz="1000" dirty="0">
                <a:latin typeface="Times New Roman"/>
                <a:cs typeface="Times New Roman"/>
              </a:rPr>
              <a:t>Among</a:t>
            </a:r>
            <a:r>
              <a:rPr sz="1000" spc="155" dirty="0">
                <a:latin typeface="Times New Roman"/>
                <a:cs typeface="Times New Roman"/>
              </a:rPr>
              <a:t> </a:t>
            </a:r>
            <a:r>
              <a:rPr sz="1000" dirty="0">
                <a:latin typeface="Times New Roman"/>
                <a:cs typeface="Times New Roman"/>
              </a:rPr>
              <a:t>Men</a:t>
            </a:r>
            <a:r>
              <a:rPr sz="1000" spc="145" dirty="0">
                <a:latin typeface="Times New Roman"/>
                <a:cs typeface="Times New Roman"/>
              </a:rPr>
              <a:t> </a:t>
            </a:r>
            <a:r>
              <a:rPr sz="1000" dirty="0">
                <a:latin typeface="Times New Roman"/>
                <a:cs typeface="Times New Roman"/>
              </a:rPr>
              <a:t>With</a:t>
            </a:r>
            <a:r>
              <a:rPr sz="1000" spc="160" dirty="0">
                <a:latin typeface="Times New Roman"/>
                <a:cs typeface="Times New Roman"/>
              </a:rPr>
              <a:t> </a:t>
            </a:r>
            <a:r>
              <a:rPr sz="1000" dirty="0">
                <a:latin typeface="Times New Roman"/>
                <a:cs typeface="Times New Roman"/>
              </a:rPr>
              <a:t>AIDS</a:t>
            </a:r>
            <a:r>
              <a:rPr sz="1000" spc="145" dirty="0">
                <a:latin typeface="Times New Roman"/>
                <a:cs typeface="Times New Roman"/>
              </a:rPr>
              <a:t> </a:t>
            </a:r>
            <a:r>
              <a:rPr sz="1000" dirty="0">
                <a:latin typeface="Times New Roman"/>
                <a:cs typeface="Times New Roman"/>
              </a:rPr>
              <a:t>in</a:t>
            </a:r>
            <a:r>
              <a:rPr sz="1000" spc="175" dirty="0">
                <a:latin typeface="Times New Roman"/>
                <a:cs typeface="Times New Roman"/>
              </a:rPr>
              <a:t> </a:t>
            </a:r>
            <a:r>
              <a:rPr sz="1000" dirty="0">
                <a:latin typeface="Times New Roman"/>
                <a:cs typeface="Times New Roman"/>
              </a:rPr>
              <a:t>the</a:t>
            </a:r>
            <a:r>
              <a:rPr sz="1000" spc="155" dirty="0">
                <a:latin typeface="Times New Roman"/>
                <a:cs typeface="Times New Roman"/>
              </a:rPr>
              <a:t> </a:t>
            </a:r>
            <a:r>
              <a:rPr sz="1000" dirty="0">
                <a:latin typeface="Times New Roman"/>
                <a:cs typeface="Times New Roman"/>
              </a:rPr>
              <a:t>Era</a:t>
            </a:r>
            <a:r>
              <a:rPr sz="1000" spc="175" dirty="0">
                <a:latin typeface="Times New Roman"/>
                <a:cs typeface="Times New Roman"/>
              </a:rPr>
              <a:t> </a:t>
            </a:r>
            <a:r>
              <a:rPr sz="1000" dirty="0">
                <a:latin typeface="Times New Roman"/>
                <a:cs typeface="Times New Roman"/>
              </a:rPr>
              <a:t>of</a:t>
            </a:r>
            <a:r>
              <a:rPr sz="1000" spc="175" dirty="0">
                <a:latin typeface="Times New Roman"/>
                <a:cs typeface="Times New Roman"/>
              </a:rPr>
              <a:t> </a:t>
            </a:r>
            <a:r>
              <a:rPr sz="1000" dirty="0">
                <a:latin typeface="Times New Roman"/>
                <a:cs typeface="Times New Roman"/>
              </a:rPr>
              <a:t>Highly</a:t>
            </a:r>
            <a:r>
              <a:rPr sz="1000" spc="155" dirty="0">
                <a:latin typeface="Times New Roman"/>
                <a:cs typeface="Times New Roman"/>
              </a:rPr>
              <a:t> </a:t>
            </a:r>
            <a:r>
              <a:rPr sz="1000" dirty="0">
                <a:latin typeface="Times New Roman"/>
                <a:cs typeface="Times New Roman"/>
              </a:rPr>
              <a:t>Active</a:t>
            </a:r>
            <a:r>
              <a:rPr sz="1000" spc="170" dirty="0">
                <a:latin typeface="Times New Roman"/>
                <a:cs typeface="Times New Roman"/>
              </a:rPr>
              <a:t> </a:t>
            </a:r>
            <a:r>
              <a:rPr sz="1000" dirty="0">
                <a:latin typeface="Times New Roman"/>
                <a:cs typeface="Times New Roman"/>
              </a:rPr>
              <a:t>Antiretroviral</a:t>
            </a:r>
            <a:r>
              <a:rPr sz="1000" spc="160" dirty="0">
                <a:latin typeface="Times New Roman"/>
                <a:cs typeface="Times New Roman"/>
              </a:rPr>
              <a:t> </a:t>
            </a:r>
            <a:r>
              <a:rPr sz="1000" dirty="0">
                <a:latin typeface="Times New Roman"/>
                <a:cs typeface="Times New Roman"/>
              </a:rPr>
              <a:t>Therapy.</a:t>
            </a:r>
            <a:r>
              <a:rPr sz="1000" spc="170" dirty="0">
                <a:latin typeface="Times New Roman"/>
                <a:cs typeface="Times New Roman"/>
              </a:rPr>
              <a:t> </a:t>
            </a:r>
            <a:r>
              <a:rPr sz="1000" dirty="0">
                <a:latin typeface="Times New Roman"/>
                <a:cs typeface="Times New Roman"/>
              </a:rPr>
              <a:t>Sexually</a:t>
            </a:r>
            <a:r>
              <a:rPr sz="1000" spc="150" dirty="0">
                <a:latin typeface="Times New Roman"/>
                <a:cs typeface="Times New Roman"/>
              </a:rPr>
              <a:t> </a:t>
            </a:r>
            <a:r>
              <a:rPr sz="1000" spc="-10" dirty="0">
                <a:latin typeface="Times New Roman"/>
                <a:cs typeface="Times New Roman"/>
              </a:rPr>
              <a:t>Transmitted </a:t>
            </a:r>
            <a:r>
              <a:rPr sz="1000" dirty="0">
                <a:latin typeface="Times New Roman"/>
                <a:cs typeface="Times New Roman"/>
              </a:rPr>
              <a:t>Diseases</a:t>
            </a:r>
            <a:r>
              <a:rPr sz="1000" spc="-25" dirty="0">
                <a:latin typeface="Times New Roman"/>
                <a:cs typeface="Times New Roman"/>
              </a:rPr>
              <a:t> </a:t>
            </a:r>
            <a:r>
              <a:rPr sz="1000" dirty="0">
                <a:latin typeface="Times New Roman"/>
                <a:cs typeface="Times New Roman"/>
              </a:rPr>
              <a:t>32,</a:t>
            </a:r>
            <a:r>
              <a:rPr sz="1000" spc="-15" dirty="0">
                <a:latin typeface="Times New Roman"/>
                <a:cs typeface="Times New Roman"/>
              </a:rPr>
              <a:t> </a:t>
            </a:r>
            <a:r>
              <a:rPr sz="1000" dirty="0">
                <a:latin typeface="Times New Roman"/>
                <a:cs typeface="Times New Roman"/>
              </a:rPr>
              <a:t>314</a:t>
            </a:r>
            <a:r>
              <a:rPr sz="1000" spc="-30" dirty="0">
                <a:latin typeface="Times New Roman"/>
                <a:cs typeface="Times New Roman"/>
              </a:rPr>
              <a:t> </a:t>
            </a:r>
            <a:r>
              <a:rPr sz="1000" spc="-10" dirty="0">
                <a:latin typeface="Times New Roman"/>
                <a:cs typeface="Times New Roman"/>
              </a:rPr>
              <a:t>(2005).</a:t>
            </a:r>
            <a:endParaRPr sz="1000" dirty="0">
              <a:latin typeface="Times New Roman"/>
              <a:cs typeface="Times New Roman"/>
            </a:endParaRPr>
          </a:p>
        </p:txBody>
      </p:sp>
      <p:grpSp>
        <p:nvGrpSpPr>
          <p:cNvPr id="4" name="object 4"/>
          <p:cNvGrpSpPr/>
          <p:nvPr/>
        </p:nvGrpSpPr>
        <p:grpSpPr>
          <a:xfrm>
            <a:off x="13730313" y="11750364"/>
            <a:ext cx="6269990" cy="4984115"/>
            <a:chOff x="13730313" y="11750364"/>
            <a:chExt cx="6269990" cy="4984115"/>
          </a:xfrm>
        </p:grpSpPr>
        <p:sp>
          <p:nvSpPr>
            <p:cNvPr id="5" name="object 5"/>
            <p:cNvSpPr/>
            <p:nvPr/>
          </p:nvSpPr>
          <p:spPr>
            <a:xfrm>
              <a:off x="13731127" y="11751195"/>
              <a:ext cx="6263640" cy="4983480"/>
            </a:xfrm>
            <a:custGeom>
              <a:avLst/>
              <a:gdLst/>
              <a:ahLst/>
              <a:cxnLst/>
              <a:rect l="l" t="t" r="r" b="b"/>
              <a:pathLst>
                <a:path w="6263640" h="4983480">
                  <a:moveTo>
                    <a:pt x="6263500" y="416420"/>
                  </a:moveTo>
                  <a:lnTo>
                    <a:pt x="0" y="416420"/>
                  </a:lnTo>
                  <a:lnTo>
                    <a:pt x="0" y="4983188"/>
                  </a:lnTo>
                  <a:lnTo>
                    <a:pt x="6263500" y="4983188"/>
                  </a:lnTo>
                  <a:lnTo>
                    <a:pt x="6263500" y="416420"/>
                  </a:lnTo>
                  <a:close/>
                </a:path>
                <a:path w="6263640" h="4983480">
                  <a:moveTo>
                    <a:pt x="6263500" y="0"/>
                  </a:moveTo>
                  <a:lnTo>
                    <a:pt x="0" y="0"/>
                  </a:lnTo>
                  <a:lnTo>
                    <a:pt x="0" y="2349"/>
                  </a:lnTo>
                  <a:lnTo>
                    <a:pt x="6263500" y="2349"/>
                  </a:lnTo>
                  <a:lnTo>
                    <a:pt x="6263500" y="0"/>
                  </a:lnTo>
                  <a:close/>
                </a:path>
              </a:pathLst>
            </a:custGeom>
            <a:solidFill>
              <a:srgbClr val="FFFFFF"/>
            </a:solidFill>
          </p:spPr>
          <p:txBody>
            <a:bodyPr wrap="square" lIns="0" tIns="0" rIns="0" bIns="0" rtlCol="0"/>
            <a:lstStyle/>
            <a:p>
              <a:endParaRPr/>
            </a:p>
          </p:txBody>
        </p:sp>
        <p:sp>
          <p:nvSpPr>
            <p:cNvPr id="6" name="object 6"/>
            <p:cNvSpPr/>
            <p:nvPr/>
          </p:nvSpPr>
          <p:spPr>
            <a:xfrm>
              <a:off x="13733486" y="11753537"/>
              <a:ext cx="6263640" cy="414655"/>
            </a:xfrm>
            <a:custGeom>
              <a:avLst/>
              <a:gdLst/>
              <a:ahLst/>
              <a:cxnLst/>
              <a:rect l="l" t="t" r="r" b="b"/>
              <a:pathLst>
                <a:path w="6263640" h="414654">
                  <a:moveTo>
                    <a:pt x="6263493" y="0"/>
                  </a:moveTo>
                  <a:lnTo>
                    <a:pt x="0" y="0"/>
                  </a:lnTo>
                  <a:lnTo>
                    <a:pt x="0" y="414075"/>
                  </a:lnTo>
                  <a:lnTo>
                    <a:pt x="6263493" y="414075"/>
                  </a:lnTo>
                  <a:lnTo>
                    <a:pt x="6263493" y="0"/>
                  </a:lnTo>
                  <a:close/>
                </a:path>
              </a:pathLst>
            </a:custGeom>
            <a:solidFill>
              <a:srgbClr val="000000"/>
            </a:solidFill>
          </p:spPr>
          <p:txBody>
            <a:bodyPr wrap="square" lIns="0" tIns="0" rIns="0" bIns="0" rtlCol="0"/>
            <a:lstStyle/>
            <a:p>
              <a:endParaRPr/>
            </a:p>
          </p:txBody>
        </p:sp>
        <p:sp>
          <p:nvSpPr>
            <p:cNvPr id="7" name="object 7"/>
            <p:cNvSpPr/>
            <p:nvPr/>
          </p:nvSpPr>
          <p:spPr>
            <a:xfrm>
              <a:off x="13733486" y="11753537"/>
              <a:ext cx="6263640" cy="414655"/>
            </a:xfrm>
            <a:custGeom>
              <a:avLst/>
              <a:gdLst/>
              <a:ahLst/>
              <a:cxnLst/>
              <a:rect l="l" t="t" r="r" b="b"/>
              <a:pathLst>
                <a:path w="6263640" h="414654">
                  <a:moveTo>
                    <a:pt x="0" y="414075"/>
                  </a:moveTo>
                  <a:lnTo>
                    <a:pt x="6263493" y="414075"/>
                  </a:lnTo>
                  <a:lnTo>
                    <a:pt x="6263493" y="0"/>
                  </a:lnTo>
                  <a:lnTo>
                    <a:pt x="0" y="0"/>
                  </a:lnTo>
                  <a:lnTo>
                    <a:pt x="0" y="414075"/>
                  </a:lnTo>
                  <a:close/>
                </a:path>
              </a:pathLst>
            </a:custGeom>
            <a:ln w="6345">
              <a:solidFill>
                <a:srgbClr val="000000"/>
              </a:solidFill>
            </a:ln>
          </p:spPr>
          <p:txBody>
            <a:bodyPr wrap="square" lIns="0" tIns="0" rIns="0" bIns="0" rtlCol="0"/>
            <a:lstStyle/>
            <a:p>
              <a:endParaRPr/>
            </a:p>
          </p:txBody>
        </p:sp>
      </p:grpSp>
      <p:sp>
        <p:nvSpPr>
          <p:cNvPr id="8" name="object 8"/>
          <p:cNvSpPr txBox="1"/>
          <p:nvPr/>
        </p:nvSpPr>
        <p:spPr>
          <a:xfrm>
            <a:off x="15361732" y="11813245"/>
            <a:ext cx="3004820" cy="328295"/>
          </a:xfrm>
          <a:prstGeom prst="rect">
            <a:avLst/>
          </a:prstGeom>
        </p:spPr>
        <p:txBody>
          <a:bodyPr vert="horz" wrap="square" lIns="0" tIns="17145" rIns="0" bIns="0" rtlCol="0">
            <a:spAutoFit/>
          </a:bodyPr>
          <a:lstStyle/>
          <a:p>
            <a:pPr marL="12700">
              <a:lnSpc>
                <a:spcPct val="100000"/>
              </a:lnSpc>
              <a:spcBef>
                <a:spcPts val="135"/>
              </a:spcBef>
            </a:pPr>
            <a:r>
              <a:rPr sz="1950" b="1" dirty="0">
                <a:solidFill>
                  <a:srgbClr val="FFFFFF"/>
                </a:solidFill>
                <a:latin typeface="Georgia"/>
                <a:cs typeface="Georgia"/>
              </a:rPr>
              <a:t>FUTURE</a:t>
            </a:r>
            <a:r>
              <a:rPr sz="1950" b="1" spc="170" dirty="0">
                <a:solidFill>
                  <a:srgbClr val="FFFFFF"/>
                </a:solidFill>
                <a:latin typeface="Georgia"/>
                <a:cs typeface="Georgia"/>
              </a:rPr>
              <a:t> </a:t>
            </a:r>
            <a:r>
              <a:rPr sz="1950" b="1" spc="-10" dirty="0">
                <a:solidFill>
                  <a:srgbClr val="FFFFFF"/>
                </a:solidFill>
                <a:latin typeface="Georgia"/>
                <a:cs typeface="Georgia"/>
              </a:rPr>
              <a:t>DIRECTIONS</a:t>
            </a:r>
            <a:endParaRPr sz="1950">
              <a:latin typeface="Georgia"/>
              <a:cs typeface="Georgia"/>
            </a:endParaRPr>
          </a:p>
        </p:txBody>
      </p:sp>
      <p:sp>
        <p:nvSpPr>
          <p:cNvPr id="9" name="object 9"/>
          <p:cNvSpPr txBox="1"/>
          <p:nvPr/>
        </p:nvSpPr>
        <p:spPr>
          <a:xfrm>
            <a:off x="13877532" y="12171665"/>
            <a:ext cx="5978525" cy="4221477"/>
          </a:xfrm>
          <a:prstGeom prst="rect">
            <a:avLst/>
          </a:prstGeom>
        </p:spPr>
        <p:txBody>
          <a:bodyPr vert="horz" wrap="square" lIns="0" tIns="12700" rIns="0" bIns="0" rtlCol="0">
            <a:spAutoFit/>
          </a:bodyPr>
          <a:lstStyle/>
          <a:p>
            <a:pPr marL="12700" marR="5080" algn="just">
              <a:lnSpc>
                <a:spcPct val="124900"/>
              </a:lnSpc>
              <a:spcBef>
                <a:spcPts val="100"/>
              </a:spcBef>
            </a:pPr>
            <a:r>
              <a:rPr lang="en-US" sz="1800" dirty="0">
                <a:latin typeface="Times New Roman"/>
                <a:cs typeface="Times New Roman"/>
              </a:rPr>
              <a:t>	</a:t>
            </a:r>
            <a:r>
              <a:rPr lang="en-US" sz="2000" dirty="0">
                <a:latin typeface="Times New Roman"/>
                <a:cs typeface="Times New Roman"/>
              </a:rPr>
              <a:t>We know more data will improve accuracy, but our goal is to maximize accuracy while minimizing complexity and having clinicians add in work intensive data. Factors to be added in include nadir/ prior immune parameters, anal warts, HPV vaccine, lifetime # of sex partners, smoking and other sexually transmitted diseases.</a:t>
            </a:r>
          </a:p>
          <a:p>
            <a:pPr marL="12700" marR="5080" algn="just">
              <a:lnSpc>
                <a:spcPct val="124900"/>
              </a:lnSpc>
              <a:spcBef>
                <a:spcPts val="100"/>
              </a:spcBef>
            </a:pPr>
            <a:r>
              <a:rPr lang="en-US" dirty="0">
                <a:latin typeface="Times New Roman"/>
                <a:cs typeface="Times New Roman"/>
              </a:rPr>
              <a:t>	</a:t>
            </a:r>
            <a:r>
              <a:rPr sz="2000" dirty="0">
                <a:latin typeface="Times New Roman"/>
                <a:cs typeface="Times New Roman"/>
              </a:rPr>
              <a:t>To</a:t>
            </a:r>
            <a:r>
              <a:rPr sz="2000" spc="200" dirty="0">
                <a:latin typeface="Times New Roman"/>
                <a:cs typeface="Times New Roman"/>
              </a:rPr>
              <a:t> </a:t>
            </a:r>
            <a:r>
              <a:rPr sz="2000" dirty="0">
                <a:latin typeface="Times New Roman"/>
                <a:cs typeface="Times New Roman"/>
              </a:rPr>
              <a:t>determine</a:t>
            </a:r>
            <a:r>
              <a:rPr sz="2000" spc="204" dirty="0">
                <a:latin typeface="Times New Roman"/>
                <a:cs typeface="Times New Roman"/>
              </a:rPr>
              <a:t> </a:t>
            </a:r>
            <a:r>
              <a:rPr sz="2000" dirty="0">
                <a:latin typeface="Times New Roman"/>
                <a:cs typeface="Times New Roman"/>
              </a:rPr>
              <a:t>the</a:t>
            </a:r>
            <a:r>
              <a:rPr sz="2000" spc="225" dirty="0">
                <a:latin typeface="Times New Roman"/>
                <a:cs typeface="Times New Roman"/>
              </a:rPr>
              <a:t> </a:t>
            </a:r>
            <a:r>
              <a:rPr sz="2000" dirty="0">
                <a:latin typeface="Times New Roman"/>
                <a:cs typeface="Times New Roman"/>
              </a:rPr>
              <a:t>utility</a:t>
            </a:r>
            <a:r>
              <a:rPr sz="2000" spc="200" dirty="0">
                <a:latin typeface="Times New Roman"/>
                <a:cs typeface="Times New Roman"/>
              </a:rPr>
              <a:t> </a:t>
            </a:r>
            <a:r>
              <a:rPr sz="2000" dirty="0">
                <a:latin typeface="Times New Roman"/>
                <a:cs typeface="Times New Roman"/>
              </a:rPr>
              <a:t>of</a:t>
            </a:r>
            <a:r>
              <a:rPr sz="2000" spc="215" dirty="0">
                <a:latin typeface="Times New Roman"/>
                <a:cs typeface="Times New Roman"/>
              </a:rPr>
              <a:t> </a:t>
            </a:r>
            <a:r>
              <a:rPr sz="2000" dirty="0">
                <a:latin typeface="Times New Roman"/>
                <a:cs typeface="Times New Roman"/>
              </a:rPr>
              <a:t>AI</a:t>
            </a:r>
            <a:r>
              <a:rPr sz="2000" spc="195" dirty="0">
                <a:latin typeface="Times New Roman"/>
                <a:cs typeface="Times New Roman"/>
              </a:rPr>
              <a:t> </a:t>
            </a:r>
            <a:r>
              <a:rPr sz="2000" dirty="0">
                <a:latin typeface="Times New Roman"/>
                <a:cs typeface="Times New Roman"/>
              </a:rPr>
              <a:t>models</a:t>
            </a:r>
            <a:r>
              <a:rPr sz="2000" spc="215" dirty="0">
                <a:latin typeface="Times New Roman"/>
                <a:cs typeface="Times New Roman"/>
              </a:rPr>
              <a:t> </a:t>
            </a:r>
            <a:r>
              <a:rPr sz="2000" dirty="0">
                <a:latin typeface="Times New Roman"/>
                <a:cs typeface="Times New Roman"/>
              </a:rPr>
              <a:t>in</a:t>
            </a:r>
            <a:r>
              <a:rPr sz="2000" spc="220" dirty="0">
                <a:latin typeface="Times New Roman"/>
                <a:cs typeface="Times New Roman"/>
              </a:rPr>
              <a:t> </a:t>
            </a:r>
            <a:r>
              <a:rPr sz="2000" dirty="0">
                <a:latin typeface="Times New Roman"/>
                <a:cs typeface="Times New Roman"/>
              </a:rPr>
              <a:t>anal</a:t>
            </a:r>
            <a:r>
              <a:rPr sz="2000" spc="204" dirty="0">
                <a:latin typeface="Times New Roman"/>
                <a:cs typeface="Times New Roman"/>
              </a:rPr>
              <a:t> </a:t>
            </a:r>
            <a:r>
              <a:rPr sz="2000" spc="-10" dirty="0">
                <a:latin typeface="Times New Roman"/>
                <a:cs typeface="Times New Roman"/>
              </a:rPr>
              <a:t>cancer/dysplasia </a:t>
            </a:r>
            <a:r>
              <a:rPr sz="2000" dirty="0">
                <a:latin typeface="Times New Roman"/>
                <a:cs typeface="Times New Roman"/>
              </a:rPr>
              <a:t>prediction</a:t>
            </a:r>
            <a:r>
              <a:rPr lang="en-US" sz="2000" dirty="0">
                <a:latin typeface="Times New Roman"/>
                <a:cs typeface="Times New Roman"/>
              </a:rPr>
              <a:t> once a more complete data set is determined</a:t>
            </a:r>
            <a:r>
              <a:rPr lang="en-US" sz="2000" spc="120" dirty="0">
                <a:latin typeface="Times New Roman"/>
                <a:cs typeface="Times New Roman"/>
              </a:rPr>
              <a:t>. We will prospectively test the model in VA hospitals in Dallas, Atlanta and Tampa Bay both in veterans living with HIV and on </a:t>
            </a:r>
            <a:r>
              <a:rPr lang="en-US" sz="2000" spc="120" dirty="0" err="1">
                <a:latin typeface="Times New Roman"/>
                <a:cs typeface="Times New Roman"/>
              </a:rPr>
              <a:t>PrEP.</a:t>
            </a:r>
            <a:endParaRPr sz="2000" dirty="0">
              <a:latin typeface="Times New Roman"/>
              <a:cs typeface="Times New Roman"/>
            </a:endParaRPr>
          </a:p>
        </p:txBody>
      </p:sp>
      <p:grpSp>
        <p:nvGrpSpPr>
          <p:cNvPr id="10" name="object 10"/>
          <p:cNvGrpSpPr/>
          <p:nvPr/>
        </p:nvGrpSpPr>
        <p:grpSpPr>
          <a:xfrm>
            <a:off x="113434" y="3321365"/>
            <a:ext cx="6684009" cy="421005"/>
            <a:chOff x="113434" y="3321365"/>
            <a:chExt cx="6684009" cy="421005"/>
          </a:xfrm>
        </p:grpSpPr>
        <p:sp>
          <p:nvSpPr>
            <p:cNvPr id="11" name="object 11"/>
            <p:cNvSpPr/>
            <p:nvPr/>
          </p:nvSpPr>
          <p:spPr>
            <a:xfrm>
              <a:off x="114227" y="3322126"/>
              <a:ext cx="6673215" cy="2540"/>
            </a:xfrm>
            <a:custGeom>
              <a:avLst/>
              <a:gdLst/>
              <a:ahLst/>
              <a:cxnLst/>
              <a:rect l="l" t="t" r="r" b="b"/>
              <a:pathLst>
                <a:path w="6673215" h="2539">
                  <a:moveTo>
                    <a:pt x="0" y="2411"/>
                  </a:moveTo>
                  <a:lnTo>
                    <a:pt x="6672809" y="2411"/>
                  </a:lnTo>
                  <a:lnTo>
                    <a:pt x="6672809" y="0"/>
                  </a:lnTo>
                  <a:lnTo>
                    <a:pt x="0" y="0"/>
                  </a:lnTo>
                  <a:lnTo>
                    <a:pt x="0" y="2411"/>
                  </a:lnTo>
                  <a:close/>
                </a:path>
              </a:pathLst>
            </a:custGeom>
            <a:solidFill>
              <a:srgbClr val="FFFFFF"/>
            </a:solidFill>
          </p:spPr>
          <p:txBody>
            <a:bodyPr wrap="square" lIns="0" tIns="0" rIns="0" bIns="0" rtlCol="0"/>
            <a:lstStyle/>
            <a:p>
              <a:endParaRPr/>
            </a:p>
          </p:txBody>
        </p:sp>
        <p:sp>
          <p:nvSpPr>
            <p:cNvPr id="12" name="object 12"/>
            <p:cNvSpPr/>
            <p:nvPr/>
          </p:nvSpPr>
          <p:spPr>
            <a:xfrm>
              <a:off x="116607" y="3324538"/>
              <a:ext cx="6677659" cy="414655"/>
            </a:xfrm>
            <a:custGeom>
              <a:avLst/>
              <a:gdLst/>
              <a:ahLst/>
              <a:cxnLst/>
              <a:rect l="l" t="t" r="r" b="b"/>
              <a:pathLst>
                <a:path w="6677659" h="414654">
                  <a:moveTo>
                    <a:pt x="0" y="414075"/>
                  </a:moveTo>
                  <a:lnTo>
                    <a:pt x="6677569" y="414075"/>
                  </a:lnTo>
                  <a:lnTo>
                    <a:pt x="6677569" y="0"/>
                  </a:lnTo>
                  <a:lnTo>
                    <a:pt x="0" y="0"/>
                  </a:lnTo>
                  <a:lnTo>
                    <a:pt x="0" y="414075"/>
                  </a:lnTo>
                  <a:close/>
                </a:path>
              </a:pathLst>
            </a:custGeom>
            <a:ln w="6345">
              <a:solidFill>
                <a:srgbClr val="000000"/>
              </a:solidFill>
            </a:ln>
          </p:spPr>
          <p:txBody>
            <a:bodyPr wrap="square" lIns="0" tIns="0" rIns="0" bIns="0" rtlCol="0"/>
            <a:lstStyle/>
            <a:p>
              <a:endParaRPr/>
            </a:p>
          </p:txBody>
        </p:sp>
      </p:grpSp>
      <p:sp>
        <p:nvSpPr>
          <p:cNvPr id="13" name="object 13"/>
          <p:cNvSpPr txBox="1"/>
          <p:nvPr/>
        </p:nvSpPr>
        <p:spPr>
          <a:xfrm>
            <a:off x="113434" y="3321365"/>
            <a:ext cx="6684009" cy="421005"/>
          </a:xfrm>
          <a:prstGeom prst="rect">
            <a:avLst/>
          </a:prstGeom>
          <a:solidFill>
            <a:srgbClr val="000000"/>
          </a:solidFill>
        </p:spPr>
        <p:txBody>
          <a:bodyPr vert="horz" wrap="square" lIns="0" tIns="82550" rIns="0" bIns="0" rtlCol="0">
            <a:spAutoFit/>
          </a:bodyPr>
          <a:lstStyle/>
          <a:p>
            <a:pPr algn="ctr">
              <a:lnSpc>
                <a:spcPct val="100000"/>
              </a:lnSpc>
              <a:spcBef>
                <a:spcPts val="650"/>
              </a:spcBef>
            </a:pPr>
            <a:r>
              <a:rPr sz="1950" b="1" spc="-10" dirty="0">
                <a:solidFill>
                  <a:srgbClr val="FFFFFF"/>
                </a:solidFill>
                <a:latin typeface="Georgia"/>
                <a:cs typeface="Georgia"/>
              </a:rPr>
              <a:t>ABSTRACT</a:t>
            </a:r>
            <a:endParaRPr sz="1950">
              <a:latin typeface="Georgia"/>
              <a:cs typeface="Georgia"/>
            </a:endParaRPr>
          </a:p>
        </p:txBody>
      </p:sp>
      <p:grpSp>
        <p:nvGrpSpPr>
          <p:cNvPr id="14" name="object 14"/>
          <p:cNvGrpSpPr/>
          <p:nvPr/>
        </p:nvGrpSpPr>
        <p:grpSpPr>
          <a:xfrm>
            <a:off x="7065977" y="3450138"/>
            <a:ext cx="13071475" cy="9867265"/>
            <a:chOff x="6929058" y="3321363"/>
            <a:chExt cx="13071475" cy="9867265"/>
          </a:xfrm>
        </p:grpSpPr>
        <p:sp>
          <p:nvSpPr>
            <p:cNvPr id="15" name="object 15"/>
            <p:cNvSpPr/>
            <p:nvPr/>
          </p:nvSpPr>
          <p:spPr>
            <a:xfrm>
              <a:off x="6929818" y="3322128"/>
              <a:ext cx="13065125" cy="9866630"/>
            </a:xfrm>
            <a:custGeom>
              <a:avLst/>
              <a:gdLst/>
              <a:ahLst/>
              <a:cxnLst/>
              <a:rect l="l" t="t" r="r" b="b"/>
              <a:pathLst>
                <a:path w="13065125" h="9866630">
                  <a:moveTo>
                    <a:pt x="13064808" y="411734"/>
                  </a:moveTo>
                  <a:lnTo>
                    <a:pt x="6715646" y="411734"/>
                  </a:lnTo>
                  <a:lnTo>
                    <a:pt x="6668046" y="411734"/>
                  </a:lnTo>
                  <a:lnTo>
                    <a:pt x="0" y="411734"/>
                  </a:lnTo>
                  <a:lnTo>
                    <a:pt x="0" y="9866427"/>
                  </a:lnTo>
                  <a:lnTo>
                    <a:pt x="6715646" y="9866427"/>
                  </a:lnTo>
                  <a:lnTo>
                    <a:pt x="6715646" y="8224406"/>
                  </a:lnTo>
                  <a:lnTo>
                    <a:pt x="13064808" y="8224406"/>
                  </a:lnTo>
                  <a:lnTo>
                    <a:pt x="13064808" y="411734"/>
                  </a:lnTo>
                  <a:close/>
                </a:path>
                <a:path w="13065125" h="9866630">
                  <a:moveTo>
                    <a:pt x="13064808" y="0"/>
                  </a:moveTo>
                  <a:lnTo>
                    <a:pt x="6715646" y="0"/>
                  </a:lnTo>
                  <a:lnTo>
                    <a:pt x="6668046" y="0"/>
                  </a:lnTo>
                  <a:lnTo>
                    <a:pt x="0" y="0"/>
                  </a:lnTo>
                  <a:lnTo>
                    <a:pt x="0" y="2413"/>
                  </a:lnTo>
                  <a:lnTo>
                    <a:pt x="6668046" y="2413"/>
                  </a:lnTo>
                  <a:lnTo>
                    <a:pt x="6715646" y="2413"/>
                  </a:lnTo>
                  <a:lnTo>
                    <a:pt x="13064808" y="2413"/>
                  </a:lnTo>
                  <a:lnTo>
                    <a:pt x="13064808" y="0"/>
                  </a:lnTo>
                  <a:close/>
                </a:path>
              </a:pathLst>
            </a:custGeom>
            <a:solidFill>
              <a:srgbClr val="FFFFFF"/>
            </a:solidFill>
          </p:spPr>
          <p:txBody>
            <a:bodyPr wrap="square" lIns="0" tIns="0" rIns="0" bIns="0" rtlCol="0"/>
            <a:lstStyle/>
            <a:p>
              <a:endParaRPr/>
            </a:p>
          </p:txBody>
        </p:sp>
        <p:sp>
          <p:nvSpPr>
            <p:cNvPr id="16" name="object 16"/>
            <p:cNvSpPr/>
            <p:nvPr/>
          </p:nvSpPr>
          <p:spPr>
            <a:xfrm>
              <a:off x="6932233" y="3324538"/>
              <a:ext cx="13065125" cy="409575"/>
            </a:xfrm>
            <a:custGeom>
              <a:avLst/>
              <a:gdLst/>
              <a:ahLst/>
              <a:cxnLst/>
              <a:rect l="l" t="t" r="r" b="b"/>
              <a:pathLst>
                <a:path w="13065125" h="409575">
                  <a:moveTo>
                    <a:pt x="13064809" y="0"/>
                  </a:moveTo>
                  <a:lnTo>
                    <a:pt x="0" y="0"/>
                  </a:lnTo>
                  <a:lnTo>
                    <a:pt x="0" y="409316"/>
                  </a:lnTo>
                  <a:lnTo>
                    <a:pt x="13064809" y="409316"/>
                  </a:lnTo>
                  <a:lnTo>
                    <a:pt x="13064809" y="0"/>
                  </a:lnTo>
                  <a:close/>
                </a:path>
              </a:pathLst>
            </a:custGeom>
            <a:solidFill>
              <a:srgbClr val="000000"/>
            </a:solidFill>
          </p:spPr>
          <p:txBody>
            <a:bodyPr wrap="square" lIns="0" tIns="0" rIns="0" bIns="0" rtlCol="0"/>
            <a:lstStyle/>
            <a:p>
              <a:endParaRPr/>
            </a:p>
          </p:txBody>
        </p:sp>
        <p:sp>
          <p:nvSpPr>
            <p:cNvPr id="17" name="object 17"/>
            <p:cNvSpPr/>
            <p:nvPr/>
          </p:nvSpPr>
          <p:spPr>
            <a:xfrm>
              <a:off x="6932233" y="3324538"/>
              <a:ext cx="13065125" cy="409575"/>
            </a:xfrm>
            <a:custGeom>
              <a:avLst/>
              <a:gdLst/>
              <a:ahLst/>
              <a:cxnLst/>
              <a:rect l="l" t="t" r="r" b="b"/>
              <a:pathLst>
                <a:path w="13065125" h="409575">
                  <a:moveTo>
                    <a:pt x="0" y="409316"/>
                  </a:moveTo>
                  <a:lnTo>
                    <a:pt x="13064809" y="409316"/>
                  </a:lnTo>
                  <a:lnTo>
                    <a:pt x="13064809" y="0"/>
                  </a:lnTo>
                  <a:lnTo>
                    <a:pt x="0" y="0"/>
                  </a:lnTo>
                  <a:lnTo>
                    <a:pt x="0" y="409316"/>
                  </a:lnTo>
                  <a:close/>
                </a:path>
              </a:pathLst>
            </a:custGeom>
            <a:ln w="6345">
              <a:solidFill>
                <a:srgbClr val="000000"/>
              </a:solidFill>
            </a:ln>
          </p:spPr>
          <p:txBody>
            <a:bodyPr wrap="square" lIns="0" tIns="0" rIns="0" bIns="0" rtlCol="0"/>
            <a:lstStyle/>
            <a:p>
              <a:endParaRPr/>
            </a:p>
          </p:txBody>
        </p:sp>
      </p:grpSp>
      <p:sp>
        <p:nvSpPr>
          <p:cNvPr id="18" name="object 18"/>
          <p:cNvSpPr txBox="1"/>
          <p:nvPr/>
        </p:nvSpPr>
        <p:spPr>
          <a:xfrm>
            <a:off x="12813627" y="3386720"/>
            <a:ext cx="1299210" cy="328295"/>
          </a:xfrm>
          <a:prstGeom prst="rect">
            <a:avLst/>
          </a:prstGeom>
        </p:spPr>
        <p:txBody>
          <a:bodyPr vert="horz" wrap="square" lIns="0" tIns="17145" rIns="0" bIns="0" rtlCol="0">
            <a:spAutoFit/>
          </a:bodyPr>
          <a:lstStyle/>
          <a:p>
            <a:pPr marL="12700">
              <a:lnSpc>
                <a:spcPct val="100000"/>
              </a:lnSpc>
              <a:spcBef>
                <a:spcPts val="135"/>
              </a:spcBef>
            </a:pPr>
            <a:r>
              <a:rPr sz="1950" b="1" spc="-10" dirty="0">
                <a:solidFill>
                  <a:srgbClr val="FFFFFF"/>
                </a:solidFill>
                <a:latin typeface="Georgia"/>
                <a:cs typeface="Georgia"/>
              </a:rPr>
              <a:t>RESULTS</a:t>
            </a:r>
            <a:endParaRPr sz="1950">
              <a:latin typeface="Georgia"/>
              <a:cs typeface="Georgia"/>
            </a:endParaRPr>
          </a:p>
        </p:txBody>
      </p:sp>
      <p:grpSp>
        <p:nvGrpSpPr>
          <p:cNvPr id="19" name="object 19"/>
          <p:cNvGrpSpPr/>
          <p:nvPr/>
        </p:nvGrpSpPr>
        <p:grpSpPr>
          <a:xfrm>
            <a:off x="6949243" y="11744782"/>
            <a:ext cx="6715759" cy="8074237"/>
            <a:chOff x="6929821" y="13331341"/>
            <a:chExt cx="6715759" cy="6511290"/>
          </a:xfrm>
        </p:grpSpPr>
        <p:sp>
          <p:nvSpPr>
            <p:cNvPr id="20" name="object 20"/>
            <p:cNvSpPr/>
            <p:nvPr/>
          </p:nvSpPr>
          <p:spPr>
            <a:xfrm>
              <a:off x="6929821" y="13745417"/>
              <a:ext cx="6715759" cy="6097270"/>
            </a:xfrm>
            <a:custGeom>
              <a:avLst/>
              <a:gdLst/>
              <a:ahLst/>
              <a:cxnLst/>
              <a:rect l="l" t="t" r="r" b="b"/>
              <a:pathLst>
                <a:path w="6715759" h="6097269">
                  <a:moveTo>
                    <a:pt x="0" y="6096910"/>
                  </a:moveTo>
                  <a:lnTo>
                    <a:pt x="6715645" y="6096910"/>
                  </a:lnTo>
                  <a:lnTo>
                    <a:pt x="6715645" y="0"/>
                  </a:lnTo>
                  <a:lnTo>
                    <a:pt x="0" y="0"/>
                  </a:lnTo>
                  <a:lnTo>
                    <a:pt x="0" y="6096910"/>
                  </a:lnTo>
                  <a:close/>
                </a:path>
              </a:pathLst>
            </a:custGeom>
            <a:solidFill>
              <a:srgbClr val="FFFFFF"/>
            </a:solidFill>
          </p:spPr>
          <p:txBody>
            <a:bodyPr wrap="square" lIns="0" tIns="0" rIns="0" bIns="0" rtlCol="0"/>
            <a:lstStyle/>
            <a:p>
              <a:endParaRPr/>
            </a:p>
          </p:txBody>
        </p:sp>
        <p:sp>
          <p:nvSpPr>
            <p:cNvPr id="21" name="object 21"/>
            <p:cNvSpPr/>
            <p:nvPr/>
          </p:nvSpPr>
          <p:spPr>
            <a:xfrm>
              <a:off x="6929821" y="13331341"/>
              <a:ext cx="6715759" cy="414655"/>
            </a:xfrm>
            <a:custGeom>
              <a:avLst/>
              <a:gdLst/>
              <a:ahLst/>
              <a:cxnLst/>
              <a:rect l="l" t="t" r="r" b="b"/>
              <a:pathLst>
                <a:path w="6715759" h="414655">
                  <a:moveTo>
                    <a:pt x="6715645" y="0"/>
                  </a:moveTo>
                  <a:lnTo>
                    <a:pt x="0" y="0"/>
                  </a:lnTo>
                  <a:lnTo>
                    <a:pt x="0" y="414075"/>
                  </a:lnTo>
                  <a:lnTo>
                    <a:pt x="6715645" y="414075"/>
                  </a:lnTo>
                  <a:lnTo>
                    <a:pt x="6715645" y="0"/>
                  </a:lnTo>
                  <a:close/>
                </a:path>
              </a:pathLst>
            </a:custGeom>
            <a:solidFill>
              <a:srgbClr val="000000"/>
            </a:solidFill>
          </p:spPr>
          <p:txBody>
            <a:bodyPr wrap="square" lIns="0" tIns="0" rIns="0" bIns="0" rtlCol="0"/>
            <a:lstStyle/>
            <a:p>
              <a:endParaRPr/>
            </a:p>
          </p:txBody>
        </p:sp>
      </p:grpSp>
      <p:sp>
        <p:nvSpPr>
          <p:cNvPr id="22" name="object 22"/>
          <p:cNvSpPr txBox="1"/>
          <p:nvPr/>
        </p:nvSpPr>
        <p:spPr>
          <a:xfrm>
            <a:off x="9336851" y="11867725"/>
            <a:ext cx="1774189" cy="328295"/>
          </a:xfrm>
          <a:prstGeom prst="rect">
            <a:avLst/>
          </a:prstGeom>
        </p:spPr>
        <p:txBody>
          <a:bodyPr vert="horz" wrap="square" lIns="0" tIns="17145" rIns="0" bIns="0" rtlCol="0">
            <a:spAutoFit/>
          </a:bodyPr>
          <a:lstStyle/>
          <a:p>
            <a:pPr marL="12700">
              <a:lnSpc>
                <a:spcPct val="100000"/>
              </a:lnSpc>
              <a:spcBef>
                <a:spcPts val="135"/>
              </a:spcBef>
            </a:pPr>
            <a:r>
              <a:rPr sz="1950" b="1" spc="-10" dirty="0">
                <a:solidFill>
                  <a:srgbClr val="FFFFFF"/>
                </a:solidFill>
                <a:latin typeface="Georgia"/>
                <a:cs typeface="Georgia"/>
              </a:rPr>
              <a:t>DISCUSSION</a:t>
            </a:r>
            <a:endParaRPr sz="1950" dirty="0">
              <a:latin typeface="Georgia"/>
              <a:cs typeface="Georgia"/>
            </a:endParaRPr>
          </a:p>
        </p:txBody>
      </p:sp>
      <p:sp>
        <p:nvSpPr>
          <p:cNvPr id="24" name="object 24"/>
          <p:cNvSpPr txBox="1"/>
          <p:nvPr/>
        </p:nvSpPr>
        <p:spPr>
          <a:xfrm>
            <a:off x="7062742" y="12871450"/>
            <a:ext cx="6529676" cy="6431697"/>
          </a:xfrm>
          <a:prstGeom prst="rect">
            <a:avLst/>
          </a:prstGeom>
        </p:spPr>
        <p:txBody>
          <a:bodyPr vert="horz" wrap="square" lIns="0" tIns="10795" rIns="0" bIns="0" rtlCol="0">
            <a:spAutoFit/>
          </a:bodyPr>
          <a:lstStyle/>
          <a:p>
            <a:pPr marL="38100" marR="30480" algn="just">
              <a:lnSpc>
                <a:spcPct val="149800"/>
              </a:lnSpc>
              <a:spcBef>
                <a:spcPts val="85"/>
              </a:spcBef>
            </a:pPr>
            <a:r>
              <a:rPr lang="en-US" sz="1800" dirty="0">
                <a:latin typeface="Times New Roman"/>
                <a:cs typeface="Times New Roman"/>
              </a:rPr>
              <a:t>	</a:t>
            </a:r>
            <a:r>
              <a:rPr sz="2000" dirty="0">
                <a:latin typeface="Times New Roman"/>
                <a:cs typeface="Times New Roman"/>
              </a:rPr>
              <a:t>These</a:t>
            </a:r>
            <a:r>
              <a:rPr sz="2000" spc="300" dirty="0">
                <a:latin typeface="Times New Roman"/>
                <a:cs typeface="Times New Roman"/>
              </a:rPr>
              <a:t> </a:t>
            </a:r>
            <a:r>
              <a:rPr sz="2000" dirty="0">
                <a:latin typeface="Times New Roman"/>
                <a:cs typeface="Times New Roman"/>
              </a:rPr>
              <a:t>results</a:t>
            </a:r>
            <a:r>
              <a:rPr sz="2000" spc="275" dirty="0">
                <a:latin typeface="Times New Roman"/>
                <a:cs typeface="Times New Roman"/>
              </a:rPr>
              <a:t> </a:t>
            </a:r>
            <a:r>
              <a:rPr sz="2000" dirty="0">
                <a:latin typeface="Times New Roman"/>
                <a:cs typeface="Times New Roman"/>
              </a:rPr>
              <a:t>hold</a:t>
            </a:r>
            <a:r>
              <a:rPr sz="2000" spc="290" dirty="0">
                <a:latin typeface="Times New Roman"/>
                <a:cs typeface="Times New Roman"/>
              </a:rPr>
              <a:t> </a:t>
            </a:r>
            <a:r>
              <a:rPr sz="2000" dirty="0">
                <a:latin typeface="Times New Roman"/>
                <a:cs typeface="Times New Roman"/>
              </a:rPr>
              <a:t>contextual</a:t>
            </a:r>
            <a:r>
              <a:rPr sz="2000" spc="270" dirty="0">
                <a:latin typeface="Times New Roman"/>
                <a:cs typeface="Times New Roman"/>
              </a:rPr>
              <a:t> </a:t>
            </a:r>
            <a:r>
              <a:rPr sz="2000" dirty="0">
                <a:latin typeface="Times New Roman"/>
                <a:cs typeface="Times New Roman"/>
              </a:rPr>
              <a:t>importance</a:t>
            </a:r>
            <a:r>
              <a:rPr sz="2000" spc="275" dirty="0">
                <a:latin typeface="Times New Roman"/>
                <a:cs typeface="Times New Roman"/>
              </a:rPr>
              <a:t> </a:t>
            </a:r>
            <a:r>
              <a:rPr sz="2000" spc="-25" dirty="0">
                <a:latin typeface="Times New Roman"/>
                <a:cs typeface="Times New Roman"/>
              </a:rPr>
              <a:t>in </a:t>
            </a:r>
            <a:r>
              <a:rPr sz="2000" dirty="0">
                <a:latin typeface="Times New Roman"/>
                <a:cs typeface="Times New Roman"/>
              </a:rPr>
              <a:t>the</a:t>
            </a:r>
            <a:r>
              <a:rPr sz="2000" spc="229" dirty="0">
                <a:latin typeface="Times New Roman"/>
                <a:cs typeface="Times New Roman"/>
              </a:rPr>
              <a:t> </a:t>
            </a:r>
            <a:r>
              <a:rPr sz="2000" dirty="0">
                <a:latin typeface="Times New Roman"/>
                <a:cs typeface="Times New Roman"/>
              </a:rPr>
              <a:t>landscape</a:t>
            </a:r>
            <a:r>
              <a:rPr sz="2000" spc="220" dirty="0">
                <a:latin typeface="Times New Roman"/>
                <a:cs typeface="Times New Roman"/>
              </a:rPr>
              <a:t> </a:t>
            </a:r>
            <a:r>
              <a:rPr sz="2000" dirty="0">
                <a:latin typeface="Times New Roman"/>
                <a:cs typeface="Times New Roman"/>
              </a:rPr>
              <a:t>of</a:t>
            </a:r>
            <a:r>
              <a:rPr sz="2000" spc="220" dirty="0">
                <a:latin typeface="Times New Roman"/>
                <a:cs typeface="Times New Roman"/>
              </a:rPr>
              <a:t> </a:t>
            </a:r>
            <a:r>
              <a:rPr sz="2000" dirty="0">
                <a:latin typeface="Times New Roman"/>
                <a:cs typeface="Times New Roman"/>
              </a:rPr>
              <a:t>anal</a:t>
            </a:r>
            <a:r>
              <a:rPr sz="2000" spc="210" dirty="0">
                <a:latin typeface="Times New Roman"/>
                <a:cs typeface="Times New Roman"/>
              </a:rPr>
              <a:t> </a:t>
            </a:r>
            <a:r>
              <a:rPr sz="2000" dirty="0">
                <a:latin typeface="Times New Roman"/>
                <a:cs typeface="Times New Roman"/>
              </a:rPr>
              <a:t>cancer</a:t>
            </a:r>
            <a:r>
              <a:rPr sz="2000" spc="229" dirty="0">
                <a:latin typeface="Times New Roman"/>
                <a:cs typeface="Times New Roman"/>
              </a:rPr>
              <a:t> </a:t>
            </a:r>
            <a:r>
              <a:rPr sz="2000" dirty="0">
                <a:latin typeface="Times New Roman"/>
                <a:cs typeface="Times New Roman"/>
              </a:rPr>
              <a:t>progression</a:t>
            </a:r>
            <a:r>
              <a:rPr sz="2000" spc="215" dirty="0">
                <a:latin typeface="Times New Roman"/>
                <a:cs typeface="Times New Roman"/>
              </a:rPr>
              <a:t> </a:t>
            </a:r>
            <a:r>
              <a:rPr sz="2000" dirty="0">
                <a:latin typeface="Times New Roman"/>
                <a:cs typeface="Times New Roman"/>
              </a:rPr>
              <a:t>in</a:t>
            </a:r>
            <a:r>
              <a:rPr sz="2000" spc="229" dirty="0">
                <a:latin typeface="Times New Roman"/>
                <a:cs typeface="Times New Roman"/>
              </a:rPr>
              <a:t> </a:t>
            </a:r>
            <a:r>
              <a:rPr sz="2000" dirty="0">
                <a:latin typeface="Times New Roman"/>
                <a:cs typeface="Times New Roman"/>
              </a:rPr>
              <a:t>recent</a:t>
            </a:r>
            <a:r>
              <a:rPr sz="2000" spc="225" dirty="0">
                <a:latin typeface="Times New Roman"/>
                <a:cs typeface="Times New Roman"/>
              </a:rPr>
              <a:t> </a:t>
            </a:r>
            <a:r>
              <a:rPr sz="2000" dirty="0">
                <a:latin typeface="Times New Roman"/>
                <a:cs typeface="Times New Roman"/>
              </a:rPr>
              <a:t>years.</a:t>
            </a:r>
            <a:r>
              <a:rPr sz="2000" spc="204" dirty="0">
                <a:latin typeface="Times New Roman"/>
                <a:cs typeface="Times New Roman"/>
              </a:rPr>
              <a:t> </a:t>
            </a:r>
            <a:r>
              <a:rPr sz="2000" dirty="0">
                <a:latin typeface="Times New Roman"/>
                <a:cs typeface="Times New Roman"/>
              </a:rPr>
              <a:t>In</a:t>
            </a:r>
            <a:r>
              <a:rPr sz="2000" spc="220" dirty="0">
                <a:latin typeface="Times New Roman"/>
                <a:cs typeface="Times New Roman"/>
              </a:rPr>
              <a:t> </a:t>
            </a:r>
            <a:r>
              <a:rPr sz="2000" dirty="0">
                <a:latin typeface="Times New Roman"/>
                <a:cs typeface="Times New Roman"/>
              </a:rPr>
              <a:t>the</a:t>
            </a:r>
            <a:r>
              <a:rPr sz="2000" spc="229" dirty="0">
                <a:latin typeface="Times New Roman"/>
                <a:cs typeface="Times New Roman"/>
              </a:rPr>
              <a:t> </a:t>
            </a:r>
            <a:r>
              <a:rPr sz="2000" spc="-20" dirty="0">
                <a:latin typeface="Times New Roman"/>
                <a:cs typeface="Times New Roman"/>
              </a:rPr>
              <a:t>late </a:t>
            </a:r>
            <a:r>
              <a:rPr sz="2000" dirty="0">
                <a:latin typeface="Times New Roman"/>
                <a:cs typeface="Times New Roman"/>
              </a:rPr>
              <a:t>1990s,</a:t>
            </a:r>
            <a:r>
              <a:rPr sz="2000" spc="204" dirty="0">
                <a:latin typeface="Times New Roman"/>
                <a:cs typeface="Times New Roman"/>
              </a:rPr>
              <a:t> </a:t>
            </a:r>
            <a:r>
              <a:rPr sz="2000" dirty="0">
                <a:latin typeface="Times New Roman"/>
                <a:cs typeface="Times New Roman"/>
              </a:rPr>
              <a:t>anal</a:t>
            </a:r>
            <a:r>
              <a:rPr sz="2000" spc="215" dirty="0">
                <a:latin typeface="Times New Roman"/>
                <a:cs typeface="Times New Roman"/>
              </a:rPr>
              <a:t> </a:t>
            </a:r>
            <a:r>
              <a:rPr sz="2000" dirty="0">
                <a:latin typeface="Times New Roman"/>
                <a:cs typeface="Times New Roman"/>
              </a:rPr>
              <a:t>cancer</a:t>
            </a:r>
            <a:r>
              <a:rPr sz="2000" spc="235" dirty="0">
                <a:latin typeface="Times New Roman"/>
                <a:cs typeface="Times New Roman"/>
              </a:rPr>
              <a:t> </a:t>
            </a:r>
            <a:r>
              <a:rPr sz="2000" dirty="0">
                <a:latin typeface="Times New Roman"/>
                <a:cs typeface="Times New Roman"/>
              </a:rPr>
              <a:t>was</a:t>
            </a:r>
            <a:r>
              <a:rPr sz="2000" spc="220" dirty="0">
                <a:latin typeface="Times New Roman"/>
                <a:cs typeface="Times New Roman"/>
              </a:rPr>
              <a:t> </a:t>
            </a:r>
            <a:r>
              <a:rPr sz="2000" dirty="0">
                <a:latin typeface="Times New Roman"/>
                <a:cs typeface="Times New Roman"/>
              </a:rPr>
              <a:t>less</a:t>
            </a:r>
            <a:r>
              <a:rPr sz="2000" spc="235" dirty="0">
                <a:latin typeface="Times New Roman"/>
                <a:cs typeface="Times New Roman"/>
              </a:rPr>
              <a:t> </a:t>
            </a:r>
            <a:r>
              <a:rPr sz="2000" dirty="0">
                <a:latin typeface="Times New Roman"/>
                <a:cs typeface="Times New Roman"/>
              </a:rPr>
              <a:t>common</a:t>
            </a:r>
            <a:r>
              <a:rPr sz="2000" spc="215" dirty="0">
                <a:latin typeface="Times New Roman"/>
                <a:cs typeface="Times New Roman"/>
              </a:rPr>
              <a:t> </a:t>
            </a:r>
            <a:r>
              <a:rPr sz="2000" dirty="0">
                <a:latin typeface="Times New Roman"/>
                <a:cs typeface="Times New Roman"/>
              </a:rPr>
              <a:t>and</a:t>
            </a:r>
            <a:r>
              <a:rPr sz="2000" spc="229" dirty="0">
                <a:latin typeface="Times New Roman"/>
                <a:cs typeface="Times New Roman"/>
              </a:rPr>
              <a:t> </a:t>
            </a:r>
            <a:r>
              <a:rPr sz="2000" dirty="0">
                <a:latin typeface="Times New Roman"/>
                <a:cs typeface="Times New Roman"/>
              </a:rPr>
              <a:t>often</a:t>
            </a:r>
            <a:r>
              <a:rPr sz="2000" spc="215" dirty="0">
                <a:latin typeface="Times New Roman"/>
                <a:cs typeface="Times New Roman"/>
              </a:rPr>
              <a:t> </a:t>
            </a:r>
            <a:r>
              <a:rPr sz="2000" dirty="0">
                <a:latin typeface="Times New Roman"/>
                <a:cs typeface="Times New Roman"/>
              </a:rPr>
              <a:t>associated</a:t>
            </a:r>
            <a:r>
              <a:rPr sz="2000" spc="240" dirty="0">
                <a:latin typeface="Times New Roman"/>
                <a:cs typeface="Times New Roman"/>
              </a:rPr>
              <a:t> </a:t>
            </a:r>
            <a:r>
              <a:rPr sz="2000" dirty="0">
                <a:latin typeface="Times New Roman"/>
                <a:cs typeface="Times New Roman"/>
              </a:rPr>
              <a:t>with</a:t>
            </a:r>
            <a:r>
              <a:rPr sz="2000" spc="229" dirty="0">
                <a:latin typeface="Times New Roman"/>
                <a:cs typeface="Times New Roman"/>
              </a:rPr>
              <a:t> </a:t>
            </a:r>
            <a:r>
              <a:rPr sz="2000" spc="-25" dirty="0">
                <a:latin typeface="Times New Roman"/>
                <a:cs typeface="Times New Roman"/>
              </a:rPr>
              <a:t>low </a:t>
            </a:r>
            <a:r>
              <a:rPr sz="2000" dirty="0">
                <a:latin typeface="Times New Roman"/>
                <a:cs typeface="Times New Roman"/>
              </a:rPr>
              <a:t>CD4</a:t>
            </a:r>
            <a:r>
              <a:rPr sz="2000" spc="265" dirty="0">
                <a:latin typeface="Times New Roman"/>
                <a:cs typeface="Times New Roman"/>
              </a:rPr>
              <a:t> </a:t>
            </a:r>
            <a:r>
              <a:rPr sz="2000" dirty="0">
                <a:latin typeface="Times New Roman"/>
                <a:cs typeface="Times New Roman"/>
              </a:rPr>
              <a:t>counts.</a:t>
            </a:r>
            <a:r>
              <a:rPr sz="2000" spc="270" dirty="0">
                <a:latin typeface="Times New Roman"/>
                <a:cs typeface="Times New Roman"/>
              </a:rPr>
              <a:t> </a:t>
            </a:r>
            <a:r>
              <a:rPr sz="2000" dirty="0">
                <a:latin typeface="Times New Roman"/>
                <a:cs typeface="Times New Roman"/>
              </a:rPr>
              <a:t>Emerging</a:t>
            </a:r>
            <a:r>
              <a:rPr sz="2000" spc="290" dirty="0">
                <a:latin typeface="Times New Roman"/>
                <a:cs typeface="Times New Roman"/>
              </a:rPr>
              <a:t> </a:t>
            </a:r>
            <a:r>
              <a:rPr sz="2000" dirty="0">
                <a:latin typeface="Times New Roman"/>
                <a:cs typeface="Times New Roman"/>
              </a:rPr>
              <a:t>into</a:t>
            </a:r>
            <a:r>
              <a:rPr sz="2000" spc="260" dirty="0">
                <a:latin typeface="Times New Roman"/>
                <a:cs typeface="Times New Roman"/>
              </a:rPr>
              <a:t> </a:t>
            </a:r>
            <a:r>
              <a:rPr sz="2000" dirty="0">
                <a:latin typeface="Times New Roman"/>
                <a:cs typeface="Times New Roman"/>
              </a:rPr>
              <a:t>the</a:t>
            </a:r>
            <a:r>
              <a:rPr sz="2000" spc="280" dirty="0">
                <a:latin typeface="Times New Roman"/>
                <a:cs typeface="Times New Roman"/>
              </a:rPr>
              <a:t> </a:t>
            </a:r>
            <a:r>
              <a:rPr sz="2000" dirty="0">
                <a:latin typeface="Times New Roman"/>
                <a:cs typeface="Times New Roman"/>
              </a:rPr>
              <a:t>2000s</a:t>
            </a:r>
            <a:r>
              <a:rPr sz="2000" spc="265" dirty="0">
                <a:latin typeface="Times New Roman"/>
                <a:cs typeface="Times New Roman"/>
              </a:rPr>
              <a:t> </a:t>
            </a:r>
            <a:r>
              <a:rPr sz="2000" dirty="0">
                <a:latin typeface="Times New Roman"/>
                <a:cs typeface="Times New Roman"/>
              </a:rPr>
              <a:t>as</a:t>
            </a:r>
            <a:r>
              <a:rPr sz="2000" spc="285" dirty="0">
                <a:latin typeface="Times New Roman"/>
                <a:cs typeface="Times New Roman"/>
              </a:rPr>
              <a:t> </a:t>
            </a:r>
            <a:r>
              <a:rPr sz="2000" dirty="0">
                <a:latin typeface="Times New Roman"/>
                <a:cs typeface="Times New Roman"/>
              </a:rPr>
              <a:t>anal</a:t>
            </a:r>
            <a:r>
              <a:rPr sz="2000" spc="254" dirty="0">
                <a:latin typeface="Times New Roman"/>
                <a:cs typeface="Times New Roman"/>
              </a:rPr>
              <a:t> </a:t>
            </a:r>
            <a:r>
              <a:rPr sz="2000" dirty="0">
                <a:latin typeface="Times New Roman"/>
                <a:cs typeface="Times New Roman"/>
              </a:rPr>
              <a:t>cancer</a:t>
            </a:r>
            <a:r>
              <a:rPr sz="2000" spc="290" dirty="0">
                <a:latin typeface="Times New Roman"/>
                <a:cs typeface="Times New Roman"/>
              </a:rPr>
              <a:t> </a:t>
            </a:r>
            <a:r>
              <a:rPr sz="2000" dirty="0">
                <a:latin typeface="Times New Roman"/>
                <a:cs typeface="Times New Roman"/>
              </a:rPr>
              <a:t>became</a:t>
            </a:r>
            <a:r>
              <a:rPr sz="2000" spc="285" dirty="0">
                <a:latin typeface="Times New Roman"/>
                <a:cs typeface="Times New Roman"/>
              </a:rPr>
              <a:t> </a:t>
            </a:r>
            <a:r>
              <a:rPr sz="2000" spc="-20" dirty="0">
                <a:latin typeface="Times New Roman"/>
                <a:cs typeface="Times New Roman"/>
              </a:rPr>
              <a:t>more </a:t>
            </a:r>
            <a:r>
              <a:rPr sz="2000" dirty="0">
                <a:latin typeface="Times New Roman"/>
                <a:cs typeface="Times New Roman"/>
              </a:rPr>
              <a:t>prevalent</a:t>
            </a:r>
            <a:r>
              <a:rPr sz="2000" spc="295" dirty="0">
                <a:latin typeface="Times New Roman"/>
                <a:cs typeface="Times New Roman"/>
              </a:rPr>
              <a:t> </a:t>
            </a:r>
            <a:r>
              <a:rPr lang="en-US" sz="2000" spc="295" dirty="0">
                <a:latin typeface="Times New Roman"/>
                <a:cs typeface="Times New Roman"/>
              </a:rPr>
              <a:t>and ART started</a:t>
            </a:r>
            <a:r>
              <a:rPr sz="2000" spc="285" dirty="0">
                <a:latin typeface="Times New Roman"/>
                <a:cs typeface="Times New Roman"/>
              </a:rPr>
              <a:t> </a:t>
            </a:r>
            <a:r>
              <a:rPr sz="2000" dirty="0">
                <a:latin typeface="Times New Roman"/>
                <a:cs typeface="Times New Roman"/>
              </a:rPr>
              <a:t>earlier</a:t>
            </a:r>
            <a:r>
              <a:rPr sz="2000" spc="275" dirty="0">
                <a:latin typeface="Times New Roman"/>
                <a:cs typeface="Times New Roman"/>
              </a:rPr>
              <a:t> </a:t>
            </a:r>
            <a:r>
              <a:rPr sz="2000" dirty="0">
                <a:latin typeface="Times New Roman"/>
                <a:cs typeface="Times New Roman"/>
              </a:rPr>
              <a:t>and</a:t>
            </a:r>
            <a:r>
              <a:rPr sz="2000" spc="290" dirty="0">
                <a:latin typeface="Times New Roman"/>
                <a:cs typeface="Times New Roman"/>
              </a:rPr>
              <a:t> </a:t>
            </a:r>
            <a:r>
              <a:rPr sz="2000" dirty="0">
                <a:latin typeface="Times New Roman"/>
                <a:cs typeface="Times New Roman"/>
              </a:rPr>
              <a:t>CD4</a:t>
            </a:r>
            <a:r>
              <a:rPr sz="2000" spc="280" dirty="0">
                <a:latin typeface="Times New Roman"/>
                <a:cs typeface="Times New Roman"/>
              </a:rPr>
              <a:t> </a:t>
            </a:r>
            <a:r>
              <a:rPr sz="2000" dirty="0">
                <a:latin typeface="Times New Roman"/>
                <a:cs typeface="Times New Roman"/>
              </a:rPr>
              <a:t>counts</a:t>
            </a:r>
            <a:r>
              <a:rPr sz="2000" spc="270" dirty="0">
                <a:latin typeface="Times New Roman"/>
                <a:cs typeface="Times New Roman"/>
              </a:rPr>
              <a:t> </a:t>
            </a:r>
            <a:r>
              <a:rPr sz="2000" dirty="0">
                <a:latin typeface="Times New Roman"/>
                <a:cs typeface="Times New Roman"/>
              </a:rPr>
              <a:t>were</a:t>
            </a:r>
            <a:r>
              <a:rPr sz="2000" spc="285" dirty="0">
                <a:latin typeface="Times New Roman"/>
                <a:cs typeface="Times New Roman"/>
              </a:rPr>
              <a:t> </a:t>
            </a:r>
            <a:r>
              <a:rPr sz="2000" spc="-10" dirty="0">
                <a:latin typeface="Times New Roman"/>
                <a:cs typeface="Times New Roman"/>
              </a:rPr>
              <a:t>often </a:t>
            </a:r>
            <a:r>
              <a:rPr sz="2000" dirty="0">
                <a:latin typeface="Times New Roman"/>
                <a:cs typeface="Times New Roman"/>
              </a:rPr>
              <a:t>higher.</a:t>
            </a:r>
            <a:r>
              <a:rPr sz="2000" spc="20" dirty="0">
                <a:latin typeface="Times New Roman"/>
                <a:cs typeface="Times New Roman"/>
              </a:rPr>
              <a:t> </a:t>
            </a:r>
            <a:r>
              <a:rPr sz="2000" dirty="0">
                <a:latin typeface="Times New Roman"/>
                <a:cs typeface="Times New Roman"/>
              </a:rPr>
              <a:t>The</a:t>
            </a:r>
            <a:r>
              <a:rPr sz="2000" spc="35" dirty="0">
                <a:latin typeface="Times New Roman"/>
                <a:cs typeface="Times New Roman"/>
              </a:rPr>
              <a:t> </a:t>
            </a:r>
            <a:r>
              <a:rPr sz="2000" dirty="0">
                <a:latin typeface="Times New Roman"/>
                <a:cs typeface="Times New Roman"/>
              </a:rPr>
              <a:t>shifts</a:t>
            </a:r>
            <a:r>
              <a:rPr sz="2000" spc="30" dirty="0">
                <a:latin typeface="Times New Roman"/>
                <a:cs typeface="Times New Roman"/>
              </a:rPr>
              <a:t> </a:t>
            </a:r>
            <a:r>
              <a:rPr sz="2000" dirty="0">
                <a:latin typeface="Times New Roman"/>
                <a:cs typeface="Times New Roman"/>
              </a:rPr>
              <a:t>in</a:t>
            </a:r>
            <a:r>
              <a:rPr sz="2000" spc="35" dirty="0">
                <a:latin typeface="Times New Roman"/>
                <a:cs typeface="Times New Roman"/>
              </a:rPr>
              <a:t> </a:t>
            </a:r>
            <a:r>
              <a:rPr sz="2000" dirty="0">
                <a:latin typeface="Times New Roman"/>
                <a:cs typeface="Times New Roman"/>
              </a:rPr>
              <a:t>CD4</a:t>
            </a:r>
            <a:r>
              <a:rPr sz="2000" spc="20" dirty="0">
                <a:latin typeface="Times New Roman"/>
                <a:cs typeface="Times New Roman"/>
              </a:rPr>
              <a:t> </a:t>
            </a:r>
            <a:r>
              <a:rPr sz="2000" dirty="0">
                <a:latin typeface="Times New Roman"/>
                <a:cs typeface="Times New Roman"/>
              </a:rPr>
              <a:t>counts</a:t>
            </a:r>
            <a:r>
              <a:rPr sz="2000" spc="15" dirty="0">
                <a:latin typeface="Times New Roman"/>
                <a:cs typeface="Times New Roman"/>
              </a:rPr>
              <a:t> </a:t>
            </a:r>
            <a:r>
              <a:rPr sz="2000" dirty="0">
                <a:latin typeface="Times New Roman"/>
                <a:cs typeface="Times New Roman"/>
              </a:rPr>
              <a:t>could</a:t>
            </a:r>
            <a:r>
              <a:rPr sz="2000" spc="10" dirty="0">
                <a:latin typeface="Times New Roman"/>
                <a:cs typeface="Times New Roman"/>
              </a:rPr>
              <a:t> </a:t>
            </a:r>
            <a:r>
              <a:rPr sz="2000" dirty="0">
                <a:latin typeface="Times New Roman"/>
                <a:cs typeface="Times New Roman"/>
              </a:rPr>
              <a:t>impact</a:t>
            </a:r>
            <a:r>
              <a:rPr sz="2000" spc="35" dirty="0">
                <a:latin typeface="Times New Roman"/>
                <a:cs typeface="Times New Roman"/>
              </a:rPr>
              <a:t> </a:t>
            </a:r>
            <a:r>
              <a:rPr sz="2000" dirty="0">
                <a:latin typeface="Times New Roman"/>
                <a:cs typeface="Times New Roman"/>
              </a:rPr>
              <a:t>model</a:t>
            </a:r>
            <a:r>
              <a:rPr sz="2000" spc="10" dirty="0">
                <a:latin typeface="Times New Roman"/>
                <a:cs typeface="Times New Roman"/>
              </a:rPr>
              <a:t> </a:t>
            </a:r>
            <a:r>
              <a:rPr sz="2000" dirty="0">
                <a:latin typeface="Times New Roman"/>
                <a:cs typeface="Times New Roman"/>
              </a:rPr>
              <a:t>estimates</a:t>
            </a:r>
            <a:r>
              <a:rPr sz="2000" spc="30" dirty="0">
                <a:latin typeface="Times New Roman"/>
                <a:cs typeface="Times New Roman"/>
              </a:rPr>
              <a:t> </a:t>
            </a:r>
            <a:r>
              <a:rPr sz="2000" dirty="0">
                <a:latin typeface="Times New Roman"/>
                <a:cs typeface="Times New Roman"/>
              </a:rPr>
              <a:t>due</a:t>
            </a:r>
            <a:r>
              <a:rPr sz="2000" spc="25" dirty="0">
                <a:latin typeface="Times New Roman"/>
                <a:cs typeface="Times New Roman"/>
              </a:rPr>
              <a:t> </a:t>
            </a:r>
            <a:r>
              <a:rPr sz="2000" spc="-25" dirty="0">
                <a:latin typeface="Times New Roman"/>
                <a:cs typeface="Times New Roman"/>
              </a:rPr>
              <a:t>to </a:t>
            </a:r>
            <a:r>
              <a:rPr sz="2000" dirty="0">
                <a:latin typeface="Times New Roman"/>
                <a:cs typeface="Times New Roman"/>
              </a:rPr>
              <a:t>samples</a:t>
            </a:r>
            <a:r>
              <a:rPr sz="2000" spc="-40" dirty="0">
                <a:latin typeface="Times New Roman"/>
                <a:cs typeface="Times New Roman"/>
              </a:rPr>
              <a:t> </a:t>
            </a:r>
            <a:r>
              <a:rPr sz="2000" dirty="0">
                <a:latin typeface="Times New Roman"/>
                <a:cs typeface="Times New Roman"/>
              </a:rPr>
              <a:t>being</a:t>
            </a:r>
            <a:r>
              <a:rPr sz="2000" spc="-40" dirty="0">
                <a:latin typeface="Times New Roman"/>
                <a:cs typeface="Times New Roman"/>
              </a:rPr>
              <a:t> </a:t>
            </a:r>
            <a:r>
              <a:rPr sz="2000" dirty="0">
                <a:latin typeface="Times New Roman"/>
                <a:cs typeface="Times New Roman"/>
              </a:rPr>
              <a:t>collected</a:t>
            </a:r>
            <a:r>
              <a:rPr sz="2000" spc="-10" dirty="0">
                <a:latin typeface="Times New Roman"/>
                <a:cs typeface="Times New Roman"/>
              </a:rPr>
              <a:t> </a:t>
            </a:r>
            <a:r>
              <a:rPr sz="2000" dirty="0">
                <a:latin typeface="Times New Roman"/>
                <a:cs typeface="Times New Roman"/>
              </a:rPr>
              <a:t>from</a:t>
            </a:r>
            <a:r>
              <a:rPr sz="2000" spc="-30" dirty="0">
                <a:latin typeface="Times New Roman"/>
                <a:cs typeface="Times New Roman"/>
              </a:rPr>
              <a:t> </a:t>
            </a:r>
            <a:r>
              <a:rPr sz="2000" dirty="0">
                <a:latin typeface="Times New Roman"/>
                <a:cs typeface="Times New Roman"/>
              </a:rPr>
              <a:t>2000</a:t>
            </a:r>
            <a:r>
              <a:rPr sz="2000" spc="-30" dirty="0">
                <a:latin typeface="Times New Roman"/>
                <a:cs typeface="Times New Roman"/>
              </a:rPr>
              <a:t> </a:t>
            </a:r>
            <a:r>
              <a:rPr sz="2000" dirty="0">
                <a:latin typeface="Times New Roman"/>
                <a:cs typeface="Times New Roman"/>
              </a:rPr>
              <a:t>to</a:t>
            </a:r>
            <a:r>
              <a:rPr sz="2000" spc="-15" dirty="0">
                <a:latin typeface="Times New Roman"/>
                <a:cs typeface="Times New Roman"/>
              </a:rPr>
              <a:t> </a:t>
            </a:r>
            <a:r>
              <a:rPr sz="2000" spc="-10" dirty="0">
                <a:latin typeface="Times New Roman"/>
                <a:cs typeface="Times New Roman"/>
              </a:rPr>
              <a:t>2020</a:t>
            </a:r>
            <a:r>
              <a:rPr sz="2000" spc="-15" baseline="23148" dirty="0">
                <a:latin typeface="Times New Roman"/>
                <a:cs typeface="Times New Roman"/>
              </a:rPr>
              <a:t>4</a:t>
            </a:r>
            <a:r>
              <a:rPr sz="2000" spc="-10" dirty="0">
                <a:latin typeface="Times New Roman"/>
                <a:cs typeface="Times New Roman"/>
              </a:rPr>
              <a:t>.</a:t>
            </a:r>
            <a:endParaRPr lang="en-US" sz="2000" spc="-10" dirty="0">
              <a:latin typeface="Times New Roman"/>
              <a:cs typeface="Times New Roman"/>
            </a:endParaRPr>
          </a:p>
          <a:p>
            <a:pPr marL="38100" marR="30480" algn="just">
              <a:lnSpc>
                <a:spcPct val="149800"/>
              </a:lnSpc>
              <a:spcBef>
                <a:spcPts val="85"/>
              </a:spcBef>
            </a:pPr>
            <a:r>
              <a:rPr lang="en-US" sz="2000" spc="-10" dirty="0">
                <a:latin typeface="Times New Roman"/>
                <a:cs typeface="Times New Roman"/>
              </a:rPr>
              <a:t>	This work and our earlier work from the Madison and National VA data sets show that while there is some correlation </a:t>
            </a:r>
            <a:r>
              <a:rPr lang="en-US" sz="2000" spc="-10">
                <a:latin typeface="Times New Roman"/>
                <a:cs typeface="Times New Roman"/>
              </a:rPr>
              <a:t>with Absolute </a:t>
            </a:r>
            <a:r>
              <a:rPr lang="en-US" sz="2000" spc="-10" dirty="0">
                <a:latin typeface="Times New Roman"/>
                <a:cs typeface="Times New Roman"/>
              </a:rPr>
              <a:t>CD4, but the CD4/CD8 ratio, particularly the nadir ratio is the strongest predictor. Results here though rely on data at the time of diagnosis as it is more available. Additional data will be added in….</a:t>
            </a:r>
            <a:endParaRPr sz="2000" dirty="0">
              <a:latin typeface="Times New Roman"/>
              <a:cs typeface="Times New Roman"/>
            </a:endParaRPr>
          </a:p>
        </p:txBody>
      </p:sp>
      <p:sp>
        <p:nvSpPr>
          <p:cNvPr id="26" name="object 26"/>
          <p:cNvSpPr txBox="1"/>
          <p:nvPr/>
        </p:nvSpPr>
        <p:spPr>
          <a:xfrm>
            <a:off x="114227" y="13555037"/>
            <a:ext cx="6677659" cy="414655"/>
          </a:xfrm>
          <a:prstGeom prst="rect">
            <a:avLst/>
          </a:prstGeom>
          <a:solidFill>
            <a:srgbClr val="000000"/>
          </a:solidFill>
        </p:spPr>
        <p:txBody>
          <a:bodyPr vert="horz" wrap="square" lIns="0" tIns="73660" rIns="0" bIns="0" rtlCol="0">
            <a:spAutoFit/>
          </a:bodyPr>
          <a:lstStyle/>
          <a:p>
            <a:pPr algn="ctr">
              <a:lnSpc>
                <a:spcPct val="100000"/>
              </a:lnSpc>
              <a:spcBef>
                <a:spcPts val="580"/>
              </a:spcBef>
            </a:pPr>
            <a:r>
              <a:rPr sz="1950" b="1" spc="-10" dirty="0">
                <a:solidFill>
                  <a:srgbClr val="FFFFFF"/>
                </a:solidFill>
                <a:latin typeface="Georgia"/>
                <a:cs typeface="Georgia"/>
              </a:rPr>
              <a:t>METHODS</a:t>
            </a:r>
            <a:endParaRPr sz="1950">
              <a:latin typeface="Georgia"/>
              <a:cs typeface="Georgia"/>
            </a:endParaRPr>
          </a:p>
        </p:txBody>
      </p:sp>
      <p:sp>
        <p:nvSpPr>
          <p:cNvPr id="29" name="object 29"/>
          <p:cNvSpPr txBox="1"/>
          <p:nvPr/>
        </p:nvSpPr>
        <p:spPr>
          <a:xfrm>
            <a:off x="5604018" y="19545961"/>
            <a:ext cx="965835" cy="162560"/>
          </a:xfrm>
          <a:prstGeom prst="rect">
            <a:avLst/>
          </a:prstGeom>
        </p:spPr>
        <p:txBody>
          <a:bodyPr vert="horz" wrap="square" lIns="0" tIns="12700" rIns="0" bIns="0" rtlCol="0">
            <a:spAutoFit/>
          </a:bodyPr>
          <a:lstStyle/>
          <a:p>
            <a:pPr>
              <a:lnSpc>
                <a:spcPct val="100000"/>
              </a:lnSpc>
              <a:spcBef>
                <a:spcPts val="100"/>
              </a:spcBef>
            </a:pPr>
            <a:r>
              <a:rPr sz="900" dirty="0">
                <a:latin typeface="Georgia"/>
                <a:cs typeface="Georgia"/>
              </a:rPr>
              <a:t>(IRB</a:t>
            </a:r>
            <a:r>
              <a:rPr sz="900" spc="25" dirty="0">
                <a:latin typeface="Georgia"/>
                <a:cs typeface="Georgia"/>
              </a:rPr>
              <a:t> </a:t>
            </a:r>
            <a:r>
              <a:rPr sz="900" spc="-10" dirty="0">
                <a:latin typeface="Georgia"/>
                <a:cs typeface="Georgia"/>
              </a:rPr>
              <a:t>#2025-0390)</a:t>
            </a:r>
            <a:endParaRPr sz="900">
              <a:latin typeface="Georgia"/>
              <a:cs typeface="Georgia"/>
            </a:endParaRPr>
          </a:p>
        </p:txBody>
      </p:sp>
      <p:sp>
        <p:nvSpPr>
          <p:cNvPr id="31" name="object 31"/>
          <p:cNvSpPr txBox="1">
            <a:spLocks noGrp="1"/>
          </p:cNvSpPr>
          <p:nvPr>
            <p:ph type="title"/>
          </p:nvPr>
        </p:nvSpPr>
        <p:spPr>
          <a:xfrm>
            <a:off x="769253" y="438531"/>
            <a:ext cx="18565593" cy="1431161"/>
          </a:xfrm>
          <a:prstGeom prst="rect">
            <a:avLst/>
          </a:prstGeom>
        </p:spPr>
        <p:txBody>
          <a:bodyPr vert="horz" wrap="square" lIns="0" tIns="96520" rIns="0" bIns="0" rtlCol="0">
            <a:spAutoFit/>
          </a:bodyPr>
          <a:lstStyle/>
          <a:p>
            <a:pPr marL="2550160" marR="5080" indent="-2538095">
              <a:lnSpc>
                <a:spcPts val="5170"/>
              </a:lnSpc>
              <a:spcBef>
                <a:spcPts val="760"/>
              </a:spcBef>
            </a:pPr>
            <a:r>
              <a:rPr lang="en-US" spc="-10" dirty="0"/>
              <a:t>AI Model using immune parameters to predict dysplasia and guide decisions on anal cancer screening</a:t>
            </a:r>
            <a:endParaRPr spc="-10" dirty="0"/>
          </a:p>
        </p:txBody>
      </p:sp>
      <p:sp>
        <p:nvSpPr>
          <p:cNvPr id="32" name="object 32"/>
          <p:cNvSpPr txBox="1"/>
          <p:nvPr/>
        </p:nvSpPr>
        <p:spPr>
          <a:xfrm>
            <a:off x="2605521" y="2038197"/>
            <a:ext cx="14972030" cy="1373453"/>
          </a:xfrm>
          <a:prstGeom prst="rect">
            <a:avLst/>
          </a:prstGeom>
        </p:spPr>
        <p:txBody>
          <a:bodyPr vert="horz" wrap="square" lIns="0" tIns="13970" rIns="0" bIns="0" rtlCol="0">
            <a:spAutoFit/>
          </a:bodyPr>
          <a:lstStyle/>
          <a:p>
            <a:pPr marR="65405" algn="ctr">
              <a:lnSpc>
                <a:spcPts val="2170"/>
              </a:lnSpc>
              <a:spcBef>
                <a:spcPts val="110"/>
              </a:spcBef>
            </a:pPr>
            <a:r>
              <a:rPr sz="1900" spc="-10" dirty="0">
                <a:latin typeface="Times New Roman"/>
                <a:cs typeface="Times New Roman"/>
              </a:rPr>
              <a:t>John</a:t>
            </a:r>
            <a:r>
              <a:rPr sz="1900" spc="-120" dirty="0">
                <a:latin typeface="Times New Roman"/>
                <a:cs typeface="Times New Roman"/>
              </a:rPr>
              <a:t> </a:t>
            </a:r>
            <a:r>
              <a:rPr sz="1900" spc="-10" dirty="0">
                <a:latin typeface="Times New Roman"/>
                <a:cs typeface="Times New Roman"/>
              </a:rPr>
              <a:t>Aradan</a:t>
            </a:r>
            <a:r>
              <a:rPr sz="1900" spc="-165" dirty="0">
                <a:latin typeface="Times New Roman"/>
                <a:cs typeface="Times New Roman"/>
              </a:rPr>
              <a:t> </a:t>
            </a:r>
            <a:r>
              <a:rPr sz="1875" baseline="24444" dirty="0">
                <a:latin typeface="Times New Roman"/>
                <a:cs typeface="Times New Roman"/>
              </a:rPr>
              <a:t>1</a:t>
            </a:r>
            <a:r>
              <a:rPr sz="1900" dirty="0">
                <a:latin typeface="Times New Roman"/>
                <a:cs typeface="Times New Roman"/>
              </a:rPr>
              <a:t>,</a:t>
            </a:r>
            <a:r>
              <a:rPr sz="1900" spc="-20" dirty="0">
                <a:latin typeface="Times New Roman"/>
                <a:cs typeface="Times New Roman"/>
              </a:rPr>
              <a:t> </a:t>
            </a:r>
            <a:r>
              <a:rPr lang="en-US" sz="1900" spc="-20" dirty="0">
                <a:latin typeface="Times New Roman"/>
                <a:cs typeface="Times New Roman"/>
              </a:rPr>
              <a:t>Nabil S. Hussaini</a:t>
            </a:r>
            <a:r>
              <a:rPr lang="en-US" sz="1900" spc="-20" baseline="30000" dirty="0">
                <a:latin typeface="Times New Roman"/>
                <a:cs typeface="Times New Roman"/>
              </a:rPr>
              <a:t>1</a:t>
            </a:r>
            <a:r>
              <a:rPr lang="en-US" sz="1900" spc="-20" dirty="0">
                <a:latin typeface="Times New Roman"/>
                <a:cs typeface="Times New Roman"/>
              </a:rPr>
              <a:t>, Anna Field</a:t>
            </a:r>
            <a:r>
              <a:rPr lang="en-US" sz="1900" spc="-20" baseline="30000" dirty="0">
                <a:latin typeface="Times New Roman"/>
                <a:cs typeface="Times New Roman"/>
              </a:rPr>
              <a:t>1</a:t>
            </a:r>
            <a:r>
              <a:rPr lang="en-US" sz="1900" spc="-20" dirty="0">
                <a:latin typeface="Times New Roman"/>
                <a:cs typeface="Times New Roman"/>
              </a:rPr>
              <a:t>, </a:t>
            </a:r>
            <a:r>
              <a:rPr lang="en-US" sz="1900" spc="-20" dirty="0" err="1">
                <a:latin typeface="Times New Roman"/>
                <a:cs typeface="Times New Roman"/>
              </a:rPr>
              <a:t>Elebeoba</a:t>
            </a:r>
            <a:r>
              <a:rPr lang="en-US" sz="1900" spc="-20" dirty="0">
                <a:latin typeface="Times New Roman"/>
                <a:cs typeface="Times New Roman"/>
              </a:rPr>
              <a:t> May</a:t>
            </a:r>
            <a:r>
              <a:rPr lang="en-US" sz="1900" spc="-20" baseline="30000" dirty="0">
                <a:latin typeface="Times New Roman"/>
                <a:cs typeface="Times New Roman"/>
              </a:rPr>
              <a:t>1</a:t>
            </a:r>
            <a:r>
              <a:rPr lang="en-US" sz="1900" spc="-20" dirty="0">
                <a:latin typeface="Times New Roman"/>
                <a:cs typeface="Times New Roman"/>
              </a:rPr>
              <a:t>, Jacqueline Miller</a:t>
            </a:r>
            <a:r>
              <a:rPr lang="en-US" sz="1900" spc="-20" baseline="30000" dirty="0">
                <a:latin typeface="Times New Roman"/>
                <a:cs typeface="Times New Roman"/>
              </a:rPr>
              <a:t>1</a:t>
            </a:r>
            <a:r>
              <a:rPr lang="en-US" sz="1900" spc="-20" dirty="0">
                <a:latin typeface="Times New Roman"/>
                <a:cs typeface="Times New Roman"/>
              </a:rPr>
              <a:t>, Amir Forati</a:t>
            </a:r>
            <a:r>
              <a:rPr lang="en-US" sz="1900" spc="-20" baseline="30000" dirty="0">
                <a:latin typeface="Times New Roman"/>
                <a:cs typeface="Times New Roman"/>
              </a:rPr>
              <a:t>1</a:t>
            </a:r>
            <a:r>
              <a:rPr lang="en-US" sz="1900" spc="-20" dirty="0">
                <a:latin typeface="Times New Roman"/>
                <a:cs typeface="Times New Roman"/>
              </a:rPr>
              <a:t>, Jing Sun</a:t>
            </a:r>
            <a:r>
              <a:rPr lang="en-US" sz="1900" spc="-20" baseline="30000" dirty="0">
                <a:latin typeface="Times New Roman"/>
                <a:cs typeface="Times New Roman"/>
              </a:rPr>
              <a:t>2</a:t>
            </a:r>
            <a:r>
              <a:rPr lang="en-US" sz="1900" spc="-20" dirty="0">
                <a:latin typeface="Times New Roman"/>
                <a:cs typeface="Times New Roman"/>
              </a:rPr>
              <a:t>, Ken Ho</a:t>
            </a:r>
            <a:r>
              <a:rPr lang="en-US" sz="1900" spc="-20" baseline="30000" dirty="0">
                <a:latin typeface="Times New Roman"/>
                <a:cs typeface="Times New Roman"/>
              </a:rPr>
              <a:t>3</a:t>
            </a:r>
            <a:r>
              <a:rPr lang="en-US" sz="1900" spc="-20" dirty="0">
                <a:latin typeface="Times New Roman"/>
                <a:cs typeface="Times New Roman"/>
              </a:rPr>
              <a:t>, Matthew Mimiaga</a:t>
            </a:r>
            <a:r>
              <a:rPr lang="en-US" sz="1900" spc="-20" baseline="30000" dirty="0">
                <a:latin typeface="Times New Roman"/>
                <a:cs typeface="Times New Roman"/>
              </a:rPr>
              <a:t>4</a:t>
            </a:r>
            <a:r>
              <a:rPr lang="en-US" sz="1900" spc="-20" dirty="0">
                <a:latin typeface="Times New Roman"/>
                <a:cs typeface="Times New Roman"/>
              </a:rPr>
              <a:t>,</a:t>
            </a:r>
            <a:r>
              <a:rPr lang="en-US" sz="1900" spc="-20" baseline="30000" dirty="0">
                <a:latin typeface="Times New Roman"/>
                <a:cs typeface="Times New Roman"/>
              </a:rPr>
              <a:t> </a:t>
            </a:r>
            <a:r>
              <a:rPr lang="en-US" sz="1900" spc="-20" dirty="0">
                <a:latin typeface="Times New Roman"/>
                <a:cs typeface="Times New Roman"/>
              </a:rPr>
              <a:t>Frank Palella</a:t>
            </a:r>
            <a:r>
              <a:rPr lang="en-US" sz="1900" spc="-20" baseline="30000" dirty="0">
                <a:latin typeface="Times New Roman"/>
                <a:cs typeface="Times New Roman"/>
              </a:rPr>
              <a:t>5</a:t>
            </a:r>
            <a:r>
              <a:rPr lang="en-US" sz="1900" spc="-20" dirty="0">
                <a:latin typeface="Times New Roman"/>
                <a:cs typeface="Times New Roman"/>
              </a:rPr>
              <a:t>, Ryan Herrschaft</a:t>
            </a:r>
            <a:r>
              <a:rPr lang="en-US" sz="1900" spc="-20" baseline="30000" dirty="0">
                <a:latin typeface="Times New Roman"/>
                <a:cs typeface="Times New Roman"/>
              </a:rPr>
              <a:t>2</a:t>
            </a:r>
            <a:r>
              <a:rPr lang="en-US" sz="1900" spc="-20" dirty="0">
                <a:latin typeface="Times New Roman"/>
                <a:cs typeface="Times New Roman"/>
              </a:rPr>
              <a:t>, </a:t>
            </a:r>
            <a:r>
              <a:rPr lang="en-US" sz="1900" spc="-20" dirty="0" err="1">
                <a:latin typeface="Times New Roman"/>
                <a:cs typeface="Times New Roman"/>
              </a:rPr>
              <a:t>Gypsyamber</a:t>
            </a:r>
            <a:r>
              <a:rPr lang="en-US" sz="1900" spc="-20" dirty="0">
                <a:latin typeface="Times New Roman"/>
                <a:cs typeface="Times New Roman"/>
              </a:rPr>
              <a:t> D’Souza</a:t>
            </a:r>
            <a:r>
              <a:rPr lang="en-US" sz="1900" spc="-20" baseline="30000" dirty="0">
                <a:latin typeface="Times New Roman"/>
                <a:cs typeface="Times New Roman"/>
              </a:rPr>
              <a:t>2</a:t>
            </a:r>
            <a:r>
              <a:rPr sz="1900" dirty="0">
                <a:latin typeface="Times New Roman"/>
                <a:cs typeface="Times New Roman"/>
              </a:rPr>
              <a:t>,</a:t>
            </a:r>
            <a:r>
              <a:rPr sz="1900" spc="-25" dirty="0">
                <a:latin typeface="Times New Roman"/>
                <a:cs typeface="Times New Roman"/>
              </a:rPr>
              <a:t> </a:t>
            </a:r>
            <a:r>
              <a:rPr lang="en-US" sz="1900" spc="-25" dirty="0">
                <a:latin typeface="Times New Roman"/>
                <a:cs typeface="Times New Roman"/>
              </a:rPr>
              <a:t>and </a:t>
            </a:r>
            <a:r>
              <a:rPr sz="1900" dirty="0">
                <a:latin typeface="Times New Roman"/>
                <a:cs typeface="Times New Roman"/>
              </a:rPr>
              <a:t>Rob</a:t>
            </a:r>
            <a:r>
              <a:rPr sz="1900" spc="-10" dirty="0">
                <a:latin typeface="Times New Roman"/>
                <a:cs typeface="Times New Roman"/>
              </a:rPr>
              <a:t> </a:t>
            </a:r>
            <a:r>
              <a:rPr sz="1900" dirty="0">
                <a:latin typeface="Times New Roman"/>
                <a:cs typeface="Times New Roman"/>
              </a:rPr>
              <a:t>Striker</a:t>
            </a:r>
            <a:r>
              <a:rPr sz="1875" spc="-30" baseline="24444" dirty="0">
                <a:latin typeface="Times New Roman"/>
                <a:cs typeface="Times New Roman"/>
              </a:rPr>
              <a:t>1</a:t>
            </a:r>
            <a:endParaRPr sz="1875" baseline="24444" dirty="0">
              <a:latin typeface="Times New Roman"/>
              <a:cs typeface="Times New Roman"/>
            </a:endParaRPr>
          </a:p>
          <a:p>
            <a:pPr marR="70485" algn="ctr">
              <a:lnSpc>
                <a:spcPts val="2045"/>
              </a:lnSpc>
            </a:pPr>
            <a:r>
              <a:rPr sz="1875" baseline="24444" dirty="0">
                <a:latin typeface="Times New Roman"/>
                <a:cs typeface="Times New Roman"/>
              </a:rPr>
              <a:t>1</a:t>
            </a:r>
            <a:r>
              <a:rPr sz="1900" dirty="0">
                <a:latin typeface="Times New Roman"/>
                <a:cs typeface="Times New Roman"/>
              </a:rPr>
              <a:t>University</a:t>
            </a:r>
            <a:r>
              <a:rPr sz="1900" spc="-35" dirty="0">
                <a:latin typeface="Times New Roman"/>
                <a:cs typeface="Times New Roman"/>
              </a:rPr>
              <a:t> </a:t>
            </a:r>
            <a:r>
              <a:rPr sz="1900" dirty="0">
                <a:latin typeface="Times New Roman"/>
                <a:cs typeface="Times New Roman"/>
              </a:rPr>
              <a:t>of</a:t>
            </a:r>
            <a:r>
              <a:rPr sz="1900" spc="-55" dirty="0">
                <a:latin typeface="Times New Roman"/>
                <a:cs typeface="Times New Roman"/>
              </a:rPr>
              <a:t> </a:t>
            </a:r>
            <a:r>
              <a:rPr sz="1900" spc="-10" dirty="0">
                <a:latin typeface="Times New Roman"/>
                <a:cs typeface="Times New Roman"/>
              </a:rPr>
              <a:t>Wisconsin–</a:t>
            </a:r>
            <a:r>
              <a:rPr sz="1900" dirty="0">
                <a:latin typeface="Times New Roman"/>
                <a:cs typeface="Times New Roman"/>
              </a:rPr>
              <a:t>Madison,</a:t>
            </a:r>
            <a:r>
              <a:rPr sz="1900" spc="-45" dirty="0">
                <a:latin typeface="Times New Roman"/>
                <a:cs typeface="Times New Roman"/>
              </a:rPr>
              <a:t> </a:t>
            </a:r>
            <a:r>
              <a:rPr sz="1900" dirty="0">
                <a:latin typeface="Times New Roman"/>
                <a:cs typeface="Times New Roman"/>
              </a:rPr>
              <a:t>WI</a:t>
            </a:r>
            <a:r>
              <a:rPr sz="1900" spc="-60" dirty="0">
                <a:latin typeface="Times New Roman"/>
                <a:cs typeface="Times New Roman"/>
              </a:rPr>
              <a:t> </a:t>
            </a:r>
            <a:r>
              <a:rPr sz="1900" dirty="0">
                <a:latin typeface="Times New Roman"/>
                <a:cs typeface="Times New Roman"/>
              </a:rPr>
              <a:t>53706,</a:t>
            </a:r>
            <a:r>
              <a:rPr sz="1900" spc="-45" dirty="0">
                <a:latin typeface="Times New Roman"/>
                <a:cs typeface="Times New Roman"/>
              </a:rPr>
              <a:t> </a:t>
            </a:r>
            <a:r>
              <a:rPr sz="1900" spc="-25" dirty="0">
                <a:latin typeface="Times New Roman"/>
                <a:cs typeface="Times New Roman"/>
              </a:rPr>
              <a:t>USA</a:t>
            </a:r>
            <a:r>
              <a:rPr lang="en-US" sz="1900" spc="-25" dirty="0">
                <a:latin typeface="Times New Roman"/>
                <a:cs typeface="Times New Roman"/>
              </a:rPr>
              <a:t>, </a:t>
            </a:r>
            <a:r>
              <a:rPr lang="en-US" sz="1900" spc="-25" baseline="30000" dirty="0">
                <a:latin typeface="Times New Roman"/>
                <a:cs typeface="Times New Roman"/>
              </a:rPr>
              <a:t>2</a:t>
            </a:r>
            <a:r>
              <a:rPr lang="en-US" sz="1900" spc="-25" dirty="0">
                <a:latin typeface="Times New Roman"/>
                <a:cs typeface="Times New Roman"/>
              </a:rPr>
              <a:t>Johns Hopkins University, Baltimore Maryland, </a:t>
            </a:r>
            <a:r>
              <a:rPr lang="en-US" sz="1900" spc="-25" baseline="30000" dirty="0">
                <a:latin typeface="Times New Roman"/>
                <a:cs typeface="Times New Roman"/>
              </a:rPr>
              <a:t>3</a:t>
            </a:r>
            <a:r>
              <a:rPr lang="en-US" sz="1900" spc="-25" dirty="0">
                <a:latin typeface="Times New Roman"/>
                <a:cs typeface="Times New Roman"/>
              </a:rPr>
              <a:t>University of Pittsburgh,</a:t>
            </a:r>
            <a:r>
              <a:rPr lang="en-US" sz="1900" spc="-25" baseline="30000" dirty="0">
                <a:latin typeface="Times New Roman"/>
                <a:cs typeface="Times New Roman"/>
              </a:rPr>
              <a:t> 4 </a:t>
            </a:r>
            <a:r>
              <a:rPr lang="en-US" sz="1900" spc="-25" dirty="0">
                <a:latin typeface="Times New Roman"/>
                <a:cs typeface="Times New Roman"/>
              </a:rPr>
              <a:t>University of California-Los Angeles,</a:t>
            </a:r>
            <a:r>
              <a:rPr lang="en-US" sz="1900" spc="-25" baseline="30000" dirty="0">
                <a:latin typeface="Times New Roman"/>
                <a:cs typeface="Times New Roman"/>
              </a:rPr>
              <a:t> 5 </a:t>
            </a:r>
            <a:r>
              <a:rPr lang="en-US" sz="1900" spc="-25" dirty="0">
                <a:latin typeface="Times New Roman"/>
                <a:cs typeface="Times New Roman"/>
              </a:rPr>
              <a:t>Northwestern University</a:t>
            </a:r>
            <a:endParaRPr sz="1900" dirty="0">
              <a:latin typeface="Times New Roman"/>
              <a:cs typeface="Times New Roman"/>
            </a:endParaRPr>
          </a:p>
          <a:p>
            <a:pPr algn="ctr">
              <a:lnSpc>
                <a:spcPts val="2150"/>
              </a:lnSpc>
            </a:pPr>
            <a:endParaRPr sz="1900" dirty="0">
              <a:latin typeface="Times New Roman"/>
              <a:cs typeface="Times New Roman"/>
            </a:endParaRPr>
          </a:p>
        </p:txBody>
      </p:sp>
      <p:pic>
        <p:nvPicPr>
          <p:cNvPr id="33" name="object 33"/>
          <p:cNvPicPr/>
          <p:nvPr/>
        </p:nvPicPr>
        <p:blipFill>
          <a:blip r:embed="rId3" cstate="print"/>
          <a:stretch>
            <a:fillRect/>
          </a:stretch>
        </p:blipFill>
        <p:spPr>
          <a:xfrm>
            <a:off x="276050" y="2279797"/>
            <a:ext cx="2037063" cy="685366"/>
          </a:xfrm>
          <a:prstGeom prst="rect">
            <a:avLst/>
          </a:prstGeom>
        </p:spPr>
      </p:pic>
      <p:sp>
        <p:nvSpPr>
          <p:cNvPr id="34" name="object 34"/>
          <p:cNvSpPr/>
          <p:nvPr/>
        </p:nvSpPr>
        <p:spPr>
          <a:xfrm>
            <a:off x="9901459" y="10296942"/>
            <a:ext cx="0" cy="2867660"/>
          </a:xfrm>
          <a:custGeom>
            <a:avLst/>
            <a:gdLst/>
            <a:ahLst/>
            <a:cxnLst/>
            <a:rect l="l" t="t" r="r" b="b"/>
            <a:pathLst>
              <a:path h="2867659">
                <a:moveTo>
                  <a:pt x="0" y="0"/>
                </a:moveTo>
                <a:lnTo>
                  <a:pt x="0" y="2867372"/>
                </a:lnTo>
              </a:path>
            </a:pathLst>
          </a:custGeom>
          <a:ln w="6345">
            <a:solidFill>
              <a:srgbClr val="FFFFFF"/>
            </a:solidFill>
          </a:ln>
        </p:spPr>
        <p:txBody>
          <a:bodyPr wrap="square" lIns="0" tIns="0" rIns="0" bIns="0" rtlCol="0"/>
          <a:lstStyle/>
          <a:p>
            <a:endParaRPr/>
          </a:p>
        </p:txBody>
      </p:sp>
      <p:sp>
        <p:nvSpPr>
          <p:cNvPr id="35" name="object 35"/>
          <p:cNvSpPr/>
          <p:nvPr/>
        </p:nvSpPr>
        <p:spPr>
          <a:xfrm>
            <a:off x="11157331" y="10296942"/>
            <a:ext cx="0" cy="2867660"/>
          </a:xfrm>
          <a:custGeom>
            <a:avLst/>
            <a:gdLst/>
            <a:ahLst/>
            <a:cxnLst/>
            <a:rect l="l" t="t" r="r" b="b"/>
            <a:pathLst>
              <a:path h="2867659">
                <a:moveTo>
                  <a:pt x="0" y="0"/>
                </a:moveTo>
                <a:lnTo>
                  <a:pt x="0" y="2867372"/>
                </a:lnTo>
              </a:path>
            </a:pathLst>
          </a:custGeom>
          <a:ln w="6345">
            <a:solidFill>
              <a:srgbClr val="FFFFFF"/>
            </a:solidFill>
          </a:ln>
        </p:spPr>
        <p:txBody>
          <a:bodyPr wrap="square" lIns="0" tIns="0" rIns="0" bIns="0" rtlCol="0"/>
          <a:lstStyle/>
          <a:p>
            <a:endParaRPr/>
          </a:p>
        </p:txBody>
      </p:sp>
      <p:sp>
        <p:nvSpPr>
          <p:cNvPr id="36" name="object 36"/>
          <p:cNvSpPr/>
          <p:nvPr/>
        </p:nvSpPr>
        <p:spPr>
          <a:xfrm>
            <a:off x="12040565" y="10296942"/>
            <a:ext cx="0" cy="2867660"/>
          </a:xfrm>
          <a:custGeom>
            <a:avLst/>
            <a:gdLst/>
            <a:ahLst/>
            <a:cxnLst/>
            <a:rect l="l" t="t" r="r" b="b"/>
            <a:pathLst>
              <a:path h="2867659">
                <a:moveTo>
                  <a:pt x="0" y="0"/>
                </a:moveTo>
                <a:lnTo>
                  <a:pt x="0" y="2867372"/>
                </a:lnTo>
              </a:path>
            </a:pathLst>
          </a:custGeom>
          <a:ln w="6345">
            <a:solidFill>
              <a:srgbClr val="FFFFFF"/>
            </a:solidFill>
          </a:ln>
        </p:spPr>
        <p:txBody>
          <a:bodyPr wrap="square" lIns="0" tIns="0" rIns="0" bIns="0" rtlCol="0"/>
          <a:lstStyle/>
          <a:p>
            <a:endParaRPr/>
          </a:p>
        </p:txBody>
      </p:sp>
      <p:sp>
        <p:nvSpPr>
          <p:cNvPr id="44" name="TextBox 43">
            <a:extLst>
              <a:ext uri="{FF2B5EF4-FFF2-40B4-BE49-F238E27FC236}">
                <a16:creationId xmlns:a16="http://schemas.microsoft.com/office/drawing/2014/main" id="{F3E0AB42-E3C8-C98B-EB3B-757C002733F5}"/>
              </a:ext>
            </a:extLst>
          </p:cNvPr>
          <p:cNvSpPr txBox="1"/>
          <p:nvPr/>
        </p:nvSpPr>
        <p:spPr>
          <a:xfrm>
            <a:off x="130810" y="3879850"/>
            <a:ext cx="6778570" cy="9592277"/>
          </a:xfrm>
          <a:prstGeom prst="rect">
            <a:avLst/>
          </a:prstGeom>
          <a:noFill/>
        </p:spPr>
        <p:txBody>
          <a:bodyPr wrap="square" rtlCol="0">
            <a:spAutoFit/>
          </a:bodyPr>
          <a:lstStyle/>
          <a:p>
            <a:r>
              <a:rPr lang="en-US" sz="1800" b="1" dirty="0"/>
              <a:t>Background:</a:t>
            </a:r>
            <a:r>
              <a:rPr lang="en-US" sz="1800" dirty="0"/>
              <a:t> </a:t>
            </a:r>
            <a:r>
              <a:rPr lang="en-US" sz="1600" dirty="0"/>
              <a:t>The ANCHOR study demonstrated that aggressive anal cancer screening and treatment can prevent progression to malignancy. High Resolution Anoscopy (HRA), however, is invasive and resource-intensive, and risk is not evenly distributed among people living with HIV (PLWH). Individuals with poor immune recovery remain at highest risk.</a:t>
            </a:r>
          </a:p>
          <a:p>
            <a:r>
              <a:rPr lang="en-US" sz="1800" b="1" dirty="0"/>
              <a:t>Methods:</a:t>
            </a:r>
            <a:r>
              <a:rPr lang="en-US" sz="1800" dirty="0"/>
              <a:t> </a:t>
            </a:r>
            <a:r>
              <a:rPr lang="en-US" sz="1600" dirty="0"/>
              <a:t>We analyzed 400 PLWH from the UW clinic (2000–2020) and 1,200 participants from the Multicenter AIDS Cohort Study (MACS, 1984–2025). All had anal cancer screening results (cytology or biopsy) with concurrent immune measures: CD4, CD8, CD4/CD8 ratio, and Immune Health Grades (IHG), integrating CD4 and CD4/CD8 ratio. Outcomes were categorized as no disease, LSIL, HSIL, or anal cancer. A pipeline of supervised classifiers was trained on 80% of the data (stratified by outcome) and tested on 20%, with an additional 10-fold cross-validation. Feature sets were incrementally expanded: age + CD4, age + CD4/CD8 ratio, age + IHG, and all immune parameters. Performance was assessed by accuracy, sensitivity, specificity, balanced accuracy, and multiclass AUC. Model comparisons used McNemar’s test and bootstrap resampling to generate 95% confidence intervals. Confusion matrices were reviewed to characterize misclassification, with emphasis on differentiating LSIL/HSIL from normal and cancer.</a:t>
            </a:r>
          </a:p>
          <a:p>
            <a:r>
              <a:rPr lang="en-US" sz="1800" b="1" dirty="0"/>
              <a:t>Results</a:t>
            </a:r>
            <a:r>
              <a:rPr lang="en-US" sz="1800" dirty="0"/>
              <a:t>: </a:t>
            </a:r>
            <a:r>
              <a:rPr lang="en-US" sz="1600" dirty="0"/>
              <a:t>Predictive accuracy improved with additional immune features. In the combined dataset, age + CD4 achieved 0.61 accuracy (95% CI: 0.58–0.64), while the classifier with all parameters reached 0.73 (95% CI: 0.70–0.76; p&lt;0.01). Cross-validation confirmed stability, and bootstrap analysis supported significance. Normal cytology and invasive cancer were identified with highest accuracy, while LSIL and HSIL were more frequently misclassified, largely with each other. Cohort-specific analyses showed accuracy gains from 0.41 to 0.52 in UW and from 0.69 to 0.80 in MACS.</a:t>
            </a:r>
          </a:p>
          <a:p>
            <a:r>
              <a:rPr lang="en-US" sz="1800" b="1" dirty="0"/>
              <a:t>Conclusions: </a:t>
            </a:r>
            <a:r>
              <a:rPr lang="en-US" sz="1600" dirty="0"/>
              <a:t>Immune parameters measured at the time of screening significantly improve prediction of anal disease in PLWH beyond CD4 alone. Multivariable models consistently outperformed standard approaches, particularly for distinguishing lowest- and highest-risk individuals. These findings support immune-based risk stratification as a strategy to refine screening intensity and reduce unnecessary HRA. Ongoing work will integrate additional clinical predictors and translate these models into a web-based tool for personalized, less invasive screening</a:t>
            </a:r>
            <a:r>
              <a:rPr lang="en-US" sz="1600" dirty="0">
                <a:effectLst/>
              </a:rPr>
              <a:t> </a:t>
            </a:r>
            <a:endParaRPr lang="en-US" sz="1600" dirty="0"/>
          </a:p>
        </p:txBody>
      </p:sp>
      <p:pic>
        <p:nvPicPr>
          <p:cNvPr id="1026" name="Picture 2">
            <a:extLst>
              <a:ext uri="{FF2B5EF4-FFF2-40B4-BE49-F238E27FC236}">
                <a16:creationId xmlns:a16="http://schemas.microsoft.com/office/drawing/2014/main" id="{98192305-5E1B-500B-55CE-E58E446296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07878" y="4011935"/>
            <a:ext cx="11482538" cy="4213944"/>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5" name="Table 24">
            <a:extLst>
              <a:ext uri="{FF2B5EF4-FFF2-40B4-BE49-F238E27FC236}">
                <a16:creationId xmlns:a16="http://schemas.microsoft.com/office/drawing/2014/main" id="{75C0B61A-EB25-6464-96B3-A0C53457DF18}"/>
              </a:ext>
            </a:extLst>
          </p:cNvPr>
          <p:cNvGraphicFramePr>
            <a:graphicFrameLocks noGrp="1"/>
          </p:cNvGraphicFramePr>
          <p:nvPr>
            <p:extLst>
              <p:ext uri="{D42A27DB-BD31-4B8C-83A1-F6EECF244321}">
                <p14:modId xmlns:p14="http://schemas.microsoft.com/office/powerpoint/2010/main" val="1593699925"/>
              </p:ext>
            </p:extLst>
          </p:nvPr>
        </p:nvGraphicFramePr>
        <p:xfrm>
          <a:off x="222250" y="17418203"/>
          <a:ext cx="5791200" cy="1295400"/>
        </p:xfrm>
        <a:graphic>
          <a:graphicData uri="http://schemas.openxmlformats.org/drawingml/2006/table">
            <a:tbl>
              <a:tblPr/>
              <a:tblGrid>
                <a:gridCol w="1952625">
                  <a:extLst>
                    <a:ext uri="{9D8B030D-6E8A-4147-A177-3AD203B41FA5}">
                      <a16:colId xmlns:a16="http://schemas.microsoft.com/office/drawing/2014/main" val="4164051262"/>
                    </a:ext>
                  </a:extLst>
                </a:gridCol>
                <a:gridCol w="1905000">
                  <a:extLst>
                    <a:ext uri="{9D8B030D-6E8A-4147-A177-3AD203B41FA5}">
                      <a16:colId xmlns:a16="http://schemas.microsoft.com/office/drawing/2014/main" val="2248991962"/>
                    </a:ext>
                  </a:extLst>
                </a:gridCol>
                <a:gridCol w="1933575">
                  <a:extLst>
                    <a:ext uri="{9D8B030D-6E8A-4147-A177-3AD203B41FA5}">
                      <a16:colId xmlns:a16="http://schemas.microsoft.com/office/drawing/2014/main" val="1963508381"/>
                    </a:ext>
                  </a:extLst>
                </a:gridCol>
              </a:tblGrid>
              <a:tr h="161925">
                <a:tc>
                  <a:txBody>
                    <a:bodyPr/>
                    <a:lstStyle/>
                    <a:p>
                      <a:pPr algn="just" rtl="0" fontAlgn="t">
                        <a:buNone/>
                      </a:pPr>
                      <a:r>
                        <a:rPr lang="en-US" sz="1100" b="1" i="0" u="none" strike="noStrike">
                          <a:solidFill>
                            <a:srgbClr val="000000"/>
                          </a:solidFill>
                          <a:effectLst/>
                          <a:latin typeface="Arial" panose="020B0604020202020204" pitchFamily="34" charset="0"/>
                        </a:rPr>
                        <a:t>Diagnosis</a:t>
                      </a:r>
                      <a:endParaRPr lang="en-US">
                        <a:effectLst/>
                      </a:endParaRPr>
                    </a:p>
                  </a:txBody>
                  <a:tcPr marL="63500" marR="635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just" rtl="0" fontAlgn="t">
                        <a:buNone/>
                      </a:pPr>
                      <a:r>
                        <a:rPr lang="en-US" sz="1100" b="1" i="0" u="none" strike="noStrike" dirty="0">
                          <a:solidFill>
                            <a:srgbClr val="000000"/>
                          </a:solidFill>
                          <a:effectLst/>
                          <a:latin typeface="Arial" panose="020B0604020202020204" pitchFamily="34" charset="0"/>
                        </a:rPr>
                        <a:t>UW</a:t>
                      </a:r>
                      <a:endParaRPr lang="en-US" dirty="0">
                        <a:effectLst/>
                      </a:endParaRPr>
                    </a:p>
                  </a:txBody>
                  <a:tcPr marL="63500" marR="635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just" rtl="0" fontAlgn="t">
                        <a:buNone/>
                      </a:pPr>
                      <a:r>
                        <a:rPr lang="en-US" sz="1100" b="1" i="0" u="none" strike="noStrike" dirty="0">
                          <a:solidFill>
                            <a:srgbClr val="000000"/>
                          </a:solidFill>
                          <a:effectLst/>
                          <a:latin typeface="Arial" panose="020B0604020202020204" pitchFamily="34" charset="0"/>
                        </a:rPr>
                        <a:t>MACS</a:t>
                      </a:r>
                      <a:endParaRPr lang="en-US" dirty="0">
                        <a:effectLst/>
                      </a:endParaRPr>
                    </a:p>
                  </a:txBody>
                  <a:tcPr marL="63500" marR="635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587457494"/>
                  </a:ext>
                </a:extLst>
              </a:tr>
              <a:tr h="161925">
                <a:tc>
                  <a:txBody>
                    <a:bodyPr/>
                    <a:lstStyle/>
                    <a:p>
                      <a:pPr algn="just" rtl="0" fontAlgn="t">
                        <a:buNone/>
                      </a:pPr>
                      <a:r>
                        <a:rPr lang="en-US" sz="1100" b="1" i="0" u="none" strike="noStrike">
                          <a:solidFill>
                            <a:srgbClr val="000000"/>
                          </a:solidFill>
                          <a:effectLst/>
                          <a:latin typeface="Arial" panose="020B0604020202020204" pitchFamily="34" charset="0"/>
                        </a:rPr>
                        <a:t>No disease</a:t>
                      </a:r>
                      <a:endParaRPr lang="en-US">
                        <a:effectLst/>
                      </a:endParaRPr>
                    </a:p>
                  </a:txBody>
                  <a:tcPr marL="63500" marR="635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just" rtl="0" fontAlgn="t">
                        <a:buNone/>
                      </a:pPr>
                      <a:r>
                        <a:rPr lang="en-US" sz="1100" b="1" i="0" u="none" strike="noStrike" dirty="0">
                          <a:solidFill>
                            <a:srgbClr val="000000"/>
                          </a:solidFill>
                          <a:effectLst/>
                          <a:latin typeface="Arial" panose="020B0604020202020204" pitchFamily="34" charset="0"/>
                        </a:rPr>
                        <a:t>230</a:t>
                      </a:r>
                      <a:endParaRPr lang="en-US" dirty="0">
                        <a:effectLst/>
                      </a:endParaRPr>
                    </a:p>
                  </a:txBody>
                  <a:tcPr marL="63500" marR="635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just" rtl="0" fontAlgn="t">
                        <a:buNone/>
                      </a:pPr>
                      <a:r>
                        <a:rPr lang="en-US" sz="1100" b="1" i="0" u="none" strike="noStrike" dirty="0">
                          <a:solidFill>
                            <a:srgbClr val="000000"/>
                          </a:solidFill>
                          <a:effectLst/>
                          <a:latin typeface="Arial" panose="020B0604020202020204" pitchFamily="34" charset="0"/>
                        </a:rPr>
                        <a:t>1040</a:t>
                      </a:r>
                      <a:endParaRPr lang="en-US" dirty="0">
                        <a:effectLst/>
                      </a:endParaRPr>
                    </a:p>
                  </a:txBody>
                  <a:tcPr marL="63500" marR="635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72058005"/>
                  </a:ext>
                </a:extLst>
              </a:tr>
              <a:tr h="161925">
                <a:tc>
                  <a:txBody>
                    <a:bodyPr/>
                    <a:lstStyle/>
                    <a:p>
                      <a:pPr algn="just" rtl="0" fontAlgn="t">
                        <a:buNone/>
                      </a:pPr>
                      <a:r>
                        <a:rPr lang="en-US" sz="1100" b="1" i="0" u="none" strike="noStrike">
                          <a:solidFill>
                            <a:srgbClr val="000000"/>
                          </a:solidFill>
                          <a:effectLst/>
                          <a:latin typeface="Arial" panose="020B0604020202020204" pitchFamily="34" charset="0"/>
                        </a:rPr>
                        <a:t>LSIL</a:t>
                      </a:r>
                      <a:endParaRPr lang="en-US">
                        <a:effectLst/>
                      </a:endParaRPr>
                    </a:p>
                  </a:txBody>
                  <a:tcPr marL="63500" marR="635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just" rtl="0" fontAlgn="t">
                        <a:buNone/>
                      </a:pPr>
                      <a:r>
                        <a:rPr lang="en-US" sz="1100" b="1" i="0" u="none" strike="noStrike" dirty="0">
                          <a:solidFill>
                            <a:srgbClr val="000000"/>
                          </a:solidFill>
                          <a:effectLst/>
                          <a:latin typeface="Arial" panose="020B0604020202020204" pitchFamily="34" charset="0"/>
                        </a:rPr>
                        <a:t>131</a:t>
                      </a:r>
                      <a:endParaRPr lang="en-US" dirty="0">
                        <a:effectLst/>
                      </a:endParaRPr>
                    </a:p>
                  </a:txBody>
                  <a:tcPr marL="63500" marR="635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just" rtl="0" fontAlgn="t">
                        <a:buNone/>
                      </a:pPr>
                      <a:r>
                        <a:rPr lang="en-US" sz="1100" b="1" i="0" u="none" strike="noStrike" dirty="0">
                          <a:solidFill>
                            <a:srgbClr val="000000"/>
                          </a:solidFill>
                          <a:effectLst/>
                          <a:latin typeface="Arial" panose="020B0604020202020204" pitchFamily="34" charset="0"/>
                        </a:rPr>
                        <a:t>218</a:t>
                      </a:r>
                      <a:endParaRPr lang="en-US" dirty="0">
                        <a:effectLst/>
                      </a:endParaRPr>
                    </a:p>
                  </a:txBody>
                  <a:tcPr marL="63500" marR="635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55282466"/>
                  </a:ext>
                </a:extLst>
              </a:tr>
              <a:tr h="161925">
                <a:tc>
                  <a:txBody>
                    <a:bodyPr/>
                    <a:lstStyle/>
                    <a:p>
                      <a:pPr algn="just" rtl="0" fontAlgn="t">
                        <a:buNone/>
                      </a:pPr>
                      <a:r>
                        <a:rPr lang="en-US" sz="1100" b="1" i="0" u="none" strike="noStrike">
                          <a:solidFill>
                            <a:srgbClr val="000000"/>
                          </a:solidFill>
                          <a:effectLst/>
                          <a:latin typeface="Arial" panose="020B0604020202020204" pitchFamily="34" charset="0"/>
                        </a:rPr>
                        <a:t>HSIL</a:t>
                      </a:r>
                      <a:endParaRPr lang="en-US">
                        <a:effectLst/>
                      </a:endParaRPr>
                    </a:p>
                  </a:txBody>
                  <a:tcPr marL="63500" marR="635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just" rtl="0" fontAlgn="t">
                        <a:buNone/>
                      </a:pPr>
                      <a:r>
                        <a:rPr lang="en-US" sz="1100" b="1" i="0" u="none" strike="noStrike" dirty="0">
                          <a:solidFill>
                            <a:srgbClr val="000000"/>
                          </a:solidFill>
                          <a:effectLst/>
                          <a:latin typeface="Arial" panose="020B0604020202020204" pitchFamily="34" charset="0"/>
                        </a:rPr>
                        <a:t>93</a:t>
                      </a:r>
                      <a:endParaRPr lang="en-US" dirty="0">
                        <a:effectLst/>
                      </a:endParaRPr>
                    </a:p>
                  </a:txBody>
                  <a:tcPr marL="63500" marR="635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just" rtl="0" fontAlgn="t">
                        <a:buNone/>
                      </a:pPr>
                      <a:r>
                        <a:rPr lang="en-US" sz="1100" b="1" i="0" u="none" strike="noStrike" dirty="0">
                          <a:solidFill>
                            <a:srgbClr val="000000"/>
                          </a:solidFill>
                          <a:effectLst/>
                          <a:latin typeface="Arial" panose="020B0604020202020204" pitchFamily="34" charset="0"/>
                        </a:rPr>
                        <a:t>28</a:t>
                      </a:r>
                      <a:endParaRPr lang="en-US" dirty="0">
                        <a:effectLst/>
                      </a:endParaRPr>
                    </a:p>
                  </a:txBody>
                  <a:tcPr marL="63500" marR="635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32406287"/>
                  </a:ext>
                </a:extLst>
              </a:tr>
              <a:tr h="161925">
                <a:tc>
                  <a:txBody>
                    <a:bodyPr/>
                    <a:lstStyle/>
                    <a:p>
                      <a:pPr algn="just" rtl="0" fontAlgn="t">
                        <a:buNone/>
                      </a:pPr>
                      <a:r>
                        <a:rPr lang="en-US" sz="1100" b="1" i="0" u="none" strike="noStrike">
                          <a:solidFill>
                            <a:srgbClr val="000000"/>
                          </a:solidFill>
                          <a:effectLst/>
                          <a:latin typeface="Arial" panose="020B0604020202020204" pitchFamily="34" charset="0"/>
                        </a:rPr>
                        <a:t>Cancer</a:t>
                      </a:r>
                      <a:endParaRPr lang="en-US">
                        <a:effectLst/>
                      </a:endParaRPr>
                    </a:p>
                  </a:txBody>
                  <a:tcPr marL="63500" marR="635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just" rtl="0" fontAlgn="t">
                        <a:buNone/>
                      </a:pPr>
                      <a:r>
                        <a:rPr lang="en-US" sz="1100" b="1" i="0" u="none" strike="noStrike" dirty="0">
                          <a:solidFill>
                            <a:srgbClr val="000000"/>
                          </a:solidFill>
                          <a:effectLst/>
                          <a:latin typeface="Arial" panose="020B0604020202020204" pitchFamily="34" charset="0"/>
                        </a:rPr>
                        <a:t>17</a:t>
                      </a:r>
                      <a:endParaRPr lang="en-US" dirty="0">
                        <a:effectLst/>
                      </a:endParaRPr>
                    </a:p>
                  </a:txBody>
                  <a:tcPr marL="63500" marR="635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tc>
                  <a:txBody>
                    <a:bodyPr/>
                    <a:lstStyle/>
                    <a:p>
                      <a:pPr algn="just" rtl="0" fontAlgn="t">
                        <a:buNone/>
                      </a:pPr>
                      <a:r>
                        <a:rPr lang="en-US" sz="1100" b="1" i="0" u="none" strike="noStrike" dirty="0">
                          <a:solidFill>
                            <a:srgbClr val="000000"/>
                          </a:solidFill>
                          <a:effectLst/>
                          <a:latin typeface="Arial" panose="020B0604020202020204" pitchFamily="34" charset="0"/>
                        </a:rPr>
                        <a:t>33</a:t>
                      </a:r>
                      <a:endParaRPr lang="en-US" dirty="0">
                        <a:effectLst/>
                      </a:endParaRPr>
                    </a:p>
                  </a:txBody>
                  <a:tcPr marL="63500" marR="63500">
                    <a:lnL w="9525" cap="flat" cmpd="sng" algn="ctr">
                      <a:solidFill>
                        <a:srgbClr val="000000"/>
                      </a:solidFill>
                      <a:prstDash val="solid"/>
                      <a:round/>
                      <a:headEnd type="none" w="med" len="med"/>
                      <a:tailEnd type="none" w="med" len="med"/>
                    </a:lnL>
                    <a:lnR w="9525" cap="flat" cmpd="sng" algn="ctr">
                      <a:solidFill>
                        <a:srgbClr val="000000"/>
                      </a:solidFill>
                      <a:prstDash val="solid"/>
                      <a:round/>
                      <a:headEnd type="none" w="med" len="med"/>
                      <a:tailEnd type="none" w="med" len="med"/>
                    </a:lnR>
                    <a:lnT w="9525" cap="flat" cmpd="sng" algn="ctr">
                      <a:solidFill>
                        <a:srgbClr val="000000"/>
                      </a:solidFill>
                      <a:prstDash val="solid"/>
                      <a:round/>
                      <a:headEnd type="none" w="med" len="med"/>
                      <a:tailEnd type="none" w="med" len="med"/>
                    </a:lnT>
                    <a:lnB w="9525"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0298189"/>
                  </a:ext>
                </a:extLst>
              </a:tr>
            </a:tbl>
          </a:graphicData>
        </a:graphic>
      </p:graphicFrame>
      <p:sp>
        <p:nvSpPr>
          <p:cNvPr id="27" name="Rectangle 3">
            <a:extLst>
              <a:ext uri="{FF2B5EF4-FFF2-40B4-BE49-F238E27FC236}">
                <a16:creationId xmlns:a16="http://schemas.microsoft.com/office/drawing/2014/main" id="{1BCA3E7F-9FEA-3065-8E45-4F3AF7FEE25A}"/>
              </a:ext>
            </a:extLst>
          </p:cNvPr>
          <p:cNvSpPr>
            <a:spLocks noChangeArrowheads="1"/>
          </p:cNvSpPr>
          <p:nvPr/>
        </p:nvSpPr>
        <p:spPr bwMode="auto">
          <a:xfrm>
            <a:off x="7156450" y="10610850"/>
            <a:ext cx="201041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28" name="TextBox 27">
            <a:extLst>
              <a:ext uri="{FF2B5EF4-FFF2-40B4-BE49-F238E27FC236}">
                <a16:creationId xmlns:a16="http://schemas.microsoft.com/office/drawing/2014/main" id="{3A6CCEF0-5312-1179-DF53-4EC54BB65B4D}"/>
              </a:ext>
            </a:extLst>
          </p:cNvPr>
          <p:cNvSpPr txBox="1"/>
          <p:nvPr/>
        </p:nvSpPr>
        <p:spPr>
          <a:xfrm>
            <a:off x="130811" y="14242934"/>
            <a:ext cx="6439042" cy="3231654"/>
          </a:xfrm>
          <a:prstGeom prst="rect">
            <a:avLst/>
          </a:prstGeom>
          <a:noFill/>
        </p:spPr>
        <p:txBody>
          <a:bodyPr wrap="square" rtlCol="0">
            <a:spAutoFit/>
          </a:bodyPr>
          <a:lstStyle/>
          <a:p>
            <a:r>
              <a:rPr lang="en-US" sz="1000" dirty="0"/>
              <a:t>Several model formats available from were considered initially including a Markov model, vectored models, and a random forest model. Ultimately a random forest model was settled on. Regression and machine learning models were used to evaluate whether immunologic parameters improved prediction of cytology outcomes beyond age and CD4 count. The merged UW and MACS dataset included 1,790 observations with complete information on age at visit, CD4 and CD8 T-cell counts, CD4/CD8 ratio, Immune Health Grade (IHG; grades I–IV), history of warts, and a four-level cytology outcome (Normal, LSIL, HSIL, Cancer). Four prespecified feature sets were examined: (1) Age + CD4, (2) Age + CD4/CD8 ratio, (3) Age + IHG, and (4) a full set including Age, CD4, CD8, ratio, IHG.</a:t>
            </a:r>
          </a:p>
          <a:p>
            <a:r>
              <a:rPr lang="en-US" sz="1000" dirty="0"/>
              <a:t>For prediction, the data were split into training and test sets using a group-aware split that preserved the distribution of cytology categories and study site. Multinomial logistic regression served as a linear baseline model, and a random forest classifier represented a nonlinear ensemble approach. Within the training data, three-fold cross-validation was used for hyperparameter tuning, targeting balanced accuracy to account for class imbalance. For logistic regression, an ℓ2-penalized model with balanced class weights was fit over a wide range of regularization values, and the final model used the value of C that maximized cross-validated balanced accuracy. For the random forest, the number of trees, maximum depth, and class weighting scheme were tuned in the same cross-validation framework; the final model used a large ensemble of trees with constrained depth and “balanced” subsampling of classes. After tuning, both models were refit on the full training set and then evaluated, without further adjustment, across all four feature sets.</a:t>
            </a:r>
          </a:p>
          <a:p>
            <a:endParaRPr lang="en-US" sz="1000" dirty="0"/>
          </a:p>
          <a:p>
            <a:r>
              <a:rPr lang="en-US" sz="1000" dirty="0"/>
              <a:t>	</a:t>
            </a:r>
            <a:r>
              <a:rPr lang="en-US" sz="1400" dirty="0"/>
              <a:t>Complete Data set of Patients with HIV and clinical diagnosis</a:t>
            </a:r>
          </a:p>
        </p:txBody>
      </p:sp>
      <p:pic>
        <p:nvPicPr>
          <p:cNvPr id="30" name="Picture 29" descr="A logo with a couple of people's faces&#10;&#10;AI-generated content may be incorrect.">
            <a:extLst>
              <a:ext uri="{FF2B5EF4-FFF2-40B4-BE49-F238E27FC236}">
                <a16:creationId xmlns:a16="http://schemas.microsoft.com/office/drawing/2014/main" id="{E4232665-3A24-6AF1-07CB-309F94ACC1E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68421" y="1091590"/>
            <a:ext cx="2787636" cy="1022411"/>
          </a:xfrm>
          <a:prstGeom prst="rect">
            <a:avLst/>
          </a:prstGeom>
        </p:spPr>
      </p:pic>
      <p:sp>
        <p:nvSpPr>
          <p:cNvPr id="23" name="TextBox 22">
            <a:extLst>
              <a:ext uri="{FF2B5EF4-FFF2-40B4-BE49-F238E27FC236}">
                <a16:creationId xmlns:a16="http://schemas.microsoft.com/office/drawing/2014/main" id="{4878E053-A0F0-C94D-7B9C-33F2D6C8967F}"/>
              </a:ext>
            </a:extLst>
          </p:cNvPr>
          <p:cNvSpPr txBox="1"/>
          <p:nvPr/>
        </p:nvSpPr>
        <p:spPr>
          <a:xfrm>
            <a:off x="9975850" y="4011935"/>
            <a:ext cx="8534400" cy="984885"/>
          </a:xfrm>
          <a:prstGeom prst="rect">
            <a:avLst/>
          </a:prstGeom>
          <a:solidFill>
            <a:schemeClr val="bg1"/>
          </a:solidFill>
        </p:spPr>
        <p:txBody>
          <a:bodyPr wrap="square" rtlCol="0">
            <a:spAutoFit/>
          </a:bodyPr>
          <a:lstStyle/>
          <a:p>
            <a:r>
              <a:rPr lang="en-US" sz="2000" dirty="0"/>
              <a:t>Current Model Accuracy using Logistic Regression or Random Forest</a:t>
            </a:r>
          </a:p>
          <a:p>
            <a:r>
              <a:rPr lang="en-US" sz="2000" dirty="0"/>
              <a:t>	Log Reg			     Random Forest	</a:t>
            </a:r>
          </a:p>
          <a:p>
            <a:endParaRPr lang="en-US" dirty="0"/>
          </a:p>
        </p:txBody>
      </p:sp>
      <p:pic>
        <p:nvPicPr>
          <p:cNvPr id="38" name="Picture 37">
            <a:extLst>
              <a:ext uri="{FF2B5EF4-FFF2-40B4-BE49-F238E27FC236}">
                <a16:creationId xmlns:a16="http://schemas.microsoft.com/office/drawing/2014/main" id="{C07C67B4-B21D-708A-F1F5-C7251D768192}"/>
              </a:ext>
            </a:extLst>
          </p:cNvPr>
          <p:cNvPicPr>
            <a:picLocks noChangeAspect="1"/>
          </p:cNvPicPr>
          <p:nvPr/>
        </p:nvPicPr>
        <p:blipFill>
          <a:blip r:embed="rId6"/>
          <a:stretch>
            <a:fillRect/>
          </a:stretch>
        </p:blipFill>
        <p:spPr>
          <a:xfrm>
            <a:off x="13949198" y="8374926"/>
            <a:ext cx="5385648" cy="3029427"/>
          </a:xfrm>
          <a:prstGeom prst="rect">
            <a:avLst/>
          </a:prstGeom>
        </p:spPr>
      </p:pic>
      <p:pic>
        <p:nvPicPr>
          <p:cNvPr id="40" name="Picture 39">
            <a:extLst>
              <a:ext uri="{FF2B5EF4-FFF2-40B4-BE49-F238E27FC236}">
                <a16:creationId xmlns:a16="http://schemas.microsoft.com/office/drawing/2014/main" id="{9B678994-86EC-A12A-E7F3-DA10B7B28861}"/>
              </a:ext>
            </a:extLst>
          </p:cNvPr>
          <p:cNvPicPr>
            <a:picLocks noChangeAspect="1"/>
          </p:cNvPicPr>
          <p:nvPr/>
        </p:nvPicPr>
        <p:blipFill>
          <a:blip r:embed="rId7"/>
          <a:stretch>
            <a:fillRect/>
          </a:stretch>
        </p:blipFill>
        <p:spPr>
          <a:xfrm>
            <a:off x="7707873" y="8405455"/>
            <a:ext cx="5501149" cy="309439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152</TotalTime>
  <Words>1354</Words>
  <Application>Microsoft Macintosh PowerPoint</Application>
  <PresentationFormat>Custom</PresentationFormat>
  <Paragraphs>47</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Arial</vt:lpstr>
      <vt:lpstr>Calibri</vt:lpstr>
      <vt:lpstr>Georgia</vt:lpstr>
      <vt:lpstr>Times New Roman</vt:lpstr>
      <vt:lpstr>Office Theme</vt:lpstr>
      <vt:lpstr>AI Model using immune parameters to predict dysplasia and guide decisions on anal cancer screening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Robert Striker</cp:lastModifiedBy>
  <cp:revision>14</cp:revision>
  <dcterms:created xsi:type="dcterms:W3CDTF">2026-02-05T20:50:14Z</dcterms:created>
  <dcterms:modified xsi:type="dcterms:W3CDTF">2026-02-18T12:16:04Z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2025-04-09T00:00:00Z</vt:filetime>
  </property>
  <property fmtid="{D5CDD505-2E9C-101B-9397-08002B2CF9AE}" pid="3" name="LastSaved">
    <vt:filetime>2026-02-05T00:00:00Z</vt:filetime>
  </property>
</Properties>
</file>